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1" r:id="rId3"/>
    <p:sldId id="275" r:id="rId4"/>
    <p:sldId id="277" r:id="rId5"/>
    <p:sldId id="302" r:id="rId6"/>
    <p:sldId id="303" r:id="rId7"/>
    <p:sldId id="288" r:id="rId8"/>
    <p:sldId id="272" r:id="rId9"/>
    <p:sldId id="292" r:id="rId10"/>
    <p:sldId id="293" r:id="rId11"/>
    <p:sldId id="295" r:id="rId12"/>
    <p:sldId id="297" r:id="rId13"/>
    <p:sldId id="298" r:id="rId14"/>
    <p:sldId id="300" r:id="rId15"/>
    <p:sldId id="301"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E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70"/>
    <p:restoredTop sz="88626"/>
  </p:normalViewPr>
  <p:slideViewPr>
    <p:cSldViewPr snapToGrid="0" snapToObjects="1">
      <p:cViewPr varScale="1">
        <p:scale>
          <a:sx n="138" d="100"/>
          <a:sy n="138" d="100"/>
        </p:scale>
        <p:origin x="1984"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6C47C-9EEF-D440-A995-0FD3F02558A1}" type="datetimeFigureOut">
              <a:rPr lang="en-US" smtClean="0"/>
              <a:t>5/19/21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65BF8-158E-DD45-B790-E10AC721A3D3}" type="slidenum">
              <a:rPr lang="en-US" smtClean="0"/>
              <a:t>‹#›</a:t>
            </a:fld>
            <a:endParaRPr lang="en-US"/>
          </a:p>
        </p:txBody>
      </p:sp>
    </p:spTree>
    <p:extLst>
      <p:ext uri="{BB962C8B-B14F-4D97-AF65-F5344CB8AC3E}">
        <p14:creationId xmlns:p14="http://schemas.microsoft.com/office/powerpoint/2010/main" val="241412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1</a:t>
            </a:fld>
            <a:endParaRPr lang="en-US"/>
          </a:p>
        </p:txBody>
      </p:sp>
    </p:spTree>
    <p:extLst>
      <p:ext uri="{BB962C8B-B14F-4D97-AF65-F5344CB8AC3E}">
        <p14:creationId xmlns:p14="http://schemas.microsoft.com/office/powerpoint/2010/main" val="1847977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latin typeface="SimSun" panose="02010600030101010101" pitchFamily="2" charset="-122"/>
                <a:ea typeface="SimSun" panose="02010600030101010101" pitchFamily="2" charset="-122"/>
              </a:rPr>
              <a:t>寻找广告最佳投放比例的问题可以建模为如下：</a:t>
            </a:r>
            <a:endParaRPr lang="en-US" altLang="zh-CN" sz="1200" b="1" dirty="0">
              <a:latin typeface="SimSun" panose="02010600030101010101" pitchFamily="2" charset="-122"/>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10</a:t>
            </a:fld>
            <a:endParaRPr lang="en-US"/>
          </a:p>
        </p:txBody>
      </p:sp>
    </p:spTree>
    <p:extLst>
      <p:ext uri="{BB962C8B-B14F-4D97-AF65-F5344CB8AC3E}">
        <p14:creationId xmlns:p14="http://schemas.microsoft.com/office/powerpoint/2010/main" val="55514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zh-CN" altLang="en-US" sz="1200" b="1" dirty="0">
                <a:latin typeface="SimSun" panose="02010600030101010101" pitchFamily="2" charset="-122"/>
                <a:ea typeface="SimSun" panose="02010600030101010101" pitchFamily="2" charset="-122"/>
              </a:rPr>
              <a:t>系统中数据量及内容商的收益：</a:t>
            </a:r>
            <a:endParaRPr lang="en-US" altLang="zh-CN" sz="1200" b="1"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在不同的参数设置下，系统中的数据量随广告占比的增加不断下降</a:t>
            </a: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与不含广告的系统中的收益相比，内容商的收益随广告占比首先上升，达到最大值后逐渐下降，最终稳定在内容商购买资源的支出</a:t>
            </a:r>
            <a:endParaRPr lang="en-US" altLang="zh-CN" sz="1200" dirty="0">
              <a:latin typeface="SimSun" panose="02010600030101010101" pitchFamily="2" charset="-122"/>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11</a:t>
            </a:fld>
            <a:endParaRPr lang="en-US"/>
          </a:p>
        </p:txBody>
      </p:sp>
    </p:spTree>
    <p:extLst>
      <p:ext uri="{BB962C8B-B14F-4D97-AF65-F5344CB8AC3E}">
        <p14:creationId xmlns:p14="http://schemas.microsoft.com/office/powerpoint/2010/main" val="1492918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zh-CN" altLang="en-US" sz="1200" b="1" dirty="0">
                <a:latin typeface="SimSun" panose="02010600030101010101" pitchFamily="2" charset="-122"/>
                <a:ea typeface="SimSun" panose="02010600030101010101" pitchFamily="2" charset="-122"/>
              </a:rPr>
              <a:t>用户观看视频时会有自然离开概率</a:t>
            </a:r>
            <a:endParaRPr lang="en-US" altLang="zh-CN" sz="1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随着视频的播放，用户可能会离开观看系统</a:t>
            </a: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仅有部分用户会观看完整的视频，在视频结束后离开系统</a:t>
            </a:r>
            <a:endParaRPr lang="en-US" altLang="zh-CN" sz="100" dirty="0">
              <a:latin typeface="SimSun" panose="02010600030101010101" pitchFamily="2" charset="-122"/>
              <a:ea typeface="SimSun" panose="02010600030101010101" pitchFamily="2" charset="-122"/>
            </a:endParaRPr>
          </a:p>
          <a:p>
            <a:endParaRPr lang="en-US" dirty="0"/>
          </a:p>
          <a:p>
            <a:pPr>
              <a:lnSpc>
                <a:spcPct val="150000"/>
              </a:lnSpc>
            </a:pPr>
            <a:r>
              <a:rPr lang="zh-CN" altLang="en-US" sz="1200" b="1" dirty="0">
                <a:latin typeface="SimSun" panose="02010600030101010101" pitchFamily="2" charset="-122"/>
                <a:ea typeface="SimSun" panose="02010600030101010101" pitchFamily="2" charset="-122"/>
              </a:rPr>
              <a:t>假设当广告插入位置在视频中间时，用户的离开概率会有所下降</a:t>
            </a:r>
            <a:endParaRPr lang="en-US" altLang="zh-CN" sz="1200" b="1"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即用户群体因为广告离开视频观看系统的累积概率分布随着广告在视频中的插入位置发生变化</a:t>
            </a:r>
            <a:endParaRPr lang="en-US" altLang="zh-CN" sz="100" dirty="0">
              <a:latin typeface="SimSun" panose="02010600030101010101" pitchFamily="2" charset="-122"/>
              <a:ea typeface="SimSun" panose="02010600030101010101" pitchFamily="2" charset="-122"/>
            </a:endParaRPr>
          </a:p>
          <a:p>
            <a:endParaRPr lang="en-US" dirty="0"/>
          </a:p>
          <a:p>
            <a:pPr>
              <a:lnSpc>
                <a:spcPct val="150000"/>
              </a:lnSpc>
            </a:pPr>
            <a:r>
              <a:rPr lang="zh-CN" altLang="en-US" sz="1200" b="1" dirty="0">
                <a:latin typeface="SimSun" panose="02010600030101010101" pitchFamily="2" charset="-122"/>
                <a:ea typeface="SimSun" panose="02010600030101010101" pitchFamily="2" charset="-122"/>
              </a:rPr>
              <a:t>当投放位置不同时，系统内的数据量同样会发生变化</a:t>
            </a:r>
            <a:endParaRPr lang="en-US" altLang="zh-CN" sz="1200" b="1"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根据用户观看视频离开系统的位置，可以将其分为两类：</a:t>
            </a:r>
            <a:endParaRPr lang="en-US" altLang="zh-CN" sz="1200" dirty="0">
              <a:latin typeface="SimSun" panose="02010600030101010101" pitchFamily="2" charset="-122"/>
              <a:ea typeface="SimSun" panose="02010600030101010101" pitchFamily="2" charset="-122"/>
            </a:endParaRPr>
          </a:p>
          <a:p>
            <a:pPr marL="285750" lvl="0" indent="-285750">
              <a:lnSpc>
                <a:spcPct val="150000"/>
              </a:lnSpc>
              <a:buSzPct val="40000"/>
              <a:buFont typeface="Wingdings" pitchFamily="2" charset="2"/>
              <a:buChar char="u"/>
            </a:pPr>
            <a:r>
              <a:rPr lang="zh-CN" altLang="en-US" sz="1200" dirty="0">
                <a:solidFill>
                  <a:prstClr val="black"/>
                </a:solidFill>
                <a:latin typeface="SimSun" panose="02010600030101010101" pitchFamily="2" charset="-122"/>
                <a:ea typeface="SimSun" panose="02010600030101010101" pitchFamily="2" charset="-122"/>
              </a:rPr>
              <a:t>部分用户在广告插入位置之前离开系统，其观看的视频量中不含广告</a:t>
            </a:r>
            <a:endParaRPr lang="en-US" altLang="zh-CN" sz="1200" dirty="0">
              <a:solidFill>
                <a:prstClr val="black"/>
              </a:solidFill>
              <a:latin typeface="SimSun" panose="02010600030101010101" pitchFamily="2" charset="-122"/>
              <a:ea typeface="SimSun" panose="02010600030101010101" pitchFamily="2" charset="-122"/>
            </a:endParaRPr>
          </a:p>
          <a:p>
            <a:pPr marL="285750" lvl="0" indent="-285750">
              <a:lnSpc>
                <a:spcPct val="150000"/>
              </a:lnSpc>
              <a:buSzPct val="40000"/>
              <a:buFont typeface="Wingdings" pitchFamily="2" charset="2"/>
              <a:buChar char="u"/>
            </a:pPr>
            <a:r>
              <a:rPr lang="zh-CN" altLang="en-US" sz="1200" dirty="0">
                <a:solidFill>
                  <a:prstClr val="black"/>
                </a:solidFill>
                <a:latin typeface="SimSun" panose="02010600030101010101" pitchFamily="2" charset="-122"/>
                <a:ea typeface="SimSun" panose="02010600030101010101" pitchFamily="2" charset="-122"/>
              </a:rPr>
              <a:t>部分用户观看完整的视频内容和广告内容</a:t>
            </a:r>
            <a:endParaRPr lang="en-US" altLang="zh-CN" sz="1200" dirty="0">
              <a:solidFill>
                <a:prstClr val="black"/>
              </a:solidFill>
              <a:latin typeface="SimSun" panose="02010600030101010101" pitchFamily="2" charset="-122"/>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12</a:t>
            </a:fld>
            <a:endParaRPr lang="en-US"/>
          </a:p>
        </p:txBody>
      </p:sp>
    </p:spTree>
    <p:extLst>
      <p:ext uri="{BB962C8B-B14F-4D97-AF65-F5344CB8AC3E}">
        <p14:creationId xmlns:p14="http://schemas.microsoft.com/office/powerpoint/2010/main" val="423696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zh-CN" altLang="en-US" sz="1200" b="1" dirty="0">
                <a:latin typeface="SimSun" panose="02010600030101010101" pitchFamily="2" charset="-122"/>
                <a:ea typeface="SimSun" panose="02010600030101010101" pitchFamily="2" charset="-122"/>
              </a:rPr>
              <a:t>说明优化目标的物理含义</a:t>
            </a:r>
            <a:endParaRPr lang="en-US" altLang="zh-CN" sz="1200" b="1" dirty="0">
              <a:latin typeface="SimSun" panose="02010600030101010101" pitchFamily="2" charset="-122"/>
              <a:ea typeface="SimSun" panose="02010600030101010101" pitchFamily="2" charset="-122"/>
            </a:endParaRPr>
          </a:p>
          <a:p>
            <a:pPr>
              <a:lnSpc>
                <a:spcPct val="150000"/>
              </a:lnSpc>
            </a:pPr>
            <a:endParaRPr lang="en-US" altLang="zh-CN" sz="1200" b="1" dirty="0">
              <a:latin typeface="SimSun" panose="02010600030101010101" pitchFamily="2" charset="-122"/>
              <a:ea typeface="SimSun" panose="02010600030101010101" pitchFamily="2" charset="-122"/>
            </a:endParaRPr>
          </a:p>
          <a:p>
            <a:pPr>
              <a:lnSpc>
                <a:spcPct val="150000"/>
              </a:lnSpc>
            </a:pPr>
            <a:r>
              <a:rPr lang="zh-CN" altLang="en-US" sz="1200" b="1" dirty="0">
                <a:latin typeface="SimSun" panose="02010600030101010101" pitchFamily="2" charset="-122"/>
                <a:ea typeface="SimSun" panose="02010600030101010101" pitchFamily="2" charset="-122"/>
              </a:rPr>
              <a:t>内容商的收益来自于用户观看的广告视频量</a:t>
            </a:r>
            <a:endParaRPr lang="en-US" altLang="zh-CN" sz="1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设单位数据量的广告的收益为</a:t>
            </a:r>
            <a:r>
              <a:rPr lang="en-US" altLang="zh-CN" sz="1200" dirty="0">
                <a:latin typeface="SimSun" panose="02010600030101010101" pitchFamily="2" charset="-122"/>
                <a:ea typeface="SimSun" panose="02010600030101010101" pitchFamily="2" charset="-122"/>
              </a:rPr>
              <a:t> p</a:t>
            </a:r>
            <a:r>
              <a:rPr lang="en-US" altLang="zh-CN" sz="1200" baseline="-25000" dirty="0">
                <a:latin typeface="SimSun" panose="02010600030101010101" pitchFamily="2" charset="-122"/>
                <a:ea typeface="SimSun" panose="02010600030101010101" pitchFamily="2" charset="-122"/>
              </a:rPr>
              <a:t>a</a:t>
            </a: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在给定</a:t>
            </a:r>
            <a:r>
              <a:rPr lang="en-US" altLang="zh-CN" sz="1200" dirty="0">
                <a:latin typeface="SimSun" panose="02010600030101010101" pitchFamily="2" charset="-122"/>
                <a:ea typeface="SimSun" panose="02010600030101010101" pitchFamily="2" charset="-122"/>
              </a:rPr>
              <a:t>(b, c)</a:t>
            </a:r>
            <a:r>
              <a:rPr lang="zh-CN" altLang="en-US" sz="1200" dirty="0">
                <a:latin typeface="SimSun" panose="02010600030101010101" pitchFamily="2" charset="-122"/>
                <a:ea typeface="SimSun" panose="02010600030101010101" pitchFamily="2" charset="-122"/>
              </a:rPr>
              <a:t>时，内容商的收入和效益分别为：</a:t>
            </a:r>
            <a:endParaRPr lang="en-US" altLang="zh-CN" sz="100" dirty="0">
              <a:latin typeface="SimSun" panose="02010600030101010101" pitchFamily="2" charset="-122"/>
              <a:ea typeface="SimSun" panose="02010600030101010101" pitchFamily="2" charset="-122"/>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dirty="0">
                <a:latin typeface="SimSun" panose="02010600030101010101" pitchFamily="2" charset="-122"/>
                <a:ea typeface="SimSun" panose="02010600030101010101" pitchFamily="2" charset="-122"/>
              </a:rPr>
              <a:t>寻找广告最佳投放比例和投放位置的问题可以建模为如下：</a:t>
            </a:r>
            <a:endParaRPr lang="en-US" altLang="zh-CN" sz="1200" b="1" dirty="0">
              <a:latin typeface="SimSun" panose="02010600030101010101" pitchFamily="2" charset="-122"/>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13</a:t>
            </a:fld>
            <a:endParaRPr lang="en-US"/>
          </a:p>
        </p:txBody>
      </p:sp>
    </p:spTree>
    <p:extLst>
      <p:ext uri="{BB962C8B-B14F-4D97-AF65-F5344CB8AC3E}">
        <p14:creationId xmlns:p14="http://schemas.microsoft.com/office/powerpoint/2010/main" val="681668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仿真结果图中的结论</a:t>
            </a:r>
            <a:endParaRPr lang="en-US" dirty="0"/>
          </a:p>
          <a:p>
            <a:r>
              <a:rPr lang="zh-CN" altLang="en-US" dirty="0"/>
              <a:t>放自然离开概率和广告离开概率 右上角</a:t>
            </a:r>
            <a:endParaRPr lang="en-US" altLang="zh-CN" dirty="0"/>
          </a:p>
          <a:p>
            <a:pPr>
              <a:lnSpc>
                <a:spcPct val="150000"/>
              </a:lnSpc>
            </a:pPr>
            <a:r>
              <a:rPr lang="zh-CN" altLang="en-US" sz="1200" b="1" dirty="0">
                <a:latin typeface="SimSun" panose="02010600030101010101" pitchFamily="2" charset="-122"/>
                <a:ea typeface="SimSun" panose="02010600030101010101" pitchFamily="2" charset="-122"/>
              </a:rPr>
              <a:t>仿真参数设置</a:t>
            </a:r>
            <a:endParaRPr lang="en-US" altLang="zh-CN" sz="1200" b="1" dirty="0">
              <a:latin typeface="SimSun" panose="02010600030101010101" pitchFamily="2" charset="-122"/>
              <a:ea typeface="SimSun" panose="02010600030101010101" pitchFamily="2" charset="-122"/>
            </a:endParaRPr>
          </a:p>
          <a:p>
            <a:pPr>
              <a:lnSpc>
                <a:spcPct val="150000"/>
              </a:lnSpc>
            </a:pPr>
            <a:r>
              <a:rPr lang="zh-CN" altLang="en-US" sz="1200" dirty="0">
                <a:latin typeface="SimSun" panose="02010600030101010101" pitchFamily="2" charset="-122"/>
                <a:ea typeface="SimSun" panose="02010600030101010101" pitchFamily="2" charset="-122"/>
              </a:rPr>
              <a:t>用户由于广告离开视频观看系统的累积概率分布：</a:t>
            </a:r>
            <a:endParaRPr lang="en-US" altLang="zh-CN" sz="1200" dirty="0">
              <a:latin typeface="SimSun" panose="02010600030101010101" pitchFamily="2" charset="-122"/>
              <a:ea typeface="SimSun" panose="02010600030101010101" pitchFamily="2" charset="-122"/>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SimSun" panose="02010600030101010101" pitchFamily="2" charset="-122"/>
                <a:ea typeface="SimSun" panose="02010600030101010101" pitchFamily="2" charset="-122"/>
              </a:rPr>
              <a:t>用户观看视频的自然离开概率分布：</a:t>
            </a:r>
            <a:endParaRPr lang="en-US" altLang="zh-CN" sz="100" dirty="0">
              <a:latin typeface="SimSun" panose="02010600030101010101" pitchFamily="2" charset="-122"/>
              <a:ea typeface="SimSun" panose="02010600030101010101" pitchFamily="2" charset="-122"/>
            </a:endParaRPr>
          </a:p>
          <a:p>
            <a:endParaRPr lang="en-US" dirty="0"/>
          </a:p>
          <a:p>
            <a:endParaRPr lang="en-US" dirty="0"/>
          </a:p>
          <a:p>
            <a:r>
              <a:rPr lang="zh-CN" altLang="en-US" dirty="0"/>
              <a:t>结论：</a:t>
            </a:r>
            <a:endParaRPr lang="en-US" altLang="zh-CN" dirty="0"/>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14</a:t>
            </a:fld>
            <a:endParaRPr lang="en-US"/>
          </a:p>
        </p:txBody>
      </p:sp>
    </p:spTree>
    <p:extLst>
      <p:ext uri="{BB962C8B-B14F-4D97-AF65-F5344CB8AC3E}">
        <p14:creationId xmlns:p14="http://schemas.microsoft.com/office/powerpoint/2010/main" val="1409621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a:latin typeface="SimSun" panose="02010600030101010101" pitchFamily="2" charset="-122"/>
                <a:ea typeface="SimSun" panose="02010600030101010101" pitchFamily="2" charset="-122"/>
              </a:rPr>
              <a:t>本文对含有广告投放的视频传输系统中，投放策略对系统内平衡时的数据量和内容商收益的影响进行建模，并分析用户对广告的接受程度及用户视频需求量对于其最佳投放策略的影响</a:t>
            </a:r>
            <a:endParaRPr lang="en-US" altLang="zh-CN" sz="1200" dirty="0">
              <a:latin typeface="SimSun" panose="02010600030101010101" pitchFamily="2" charset="-122"/>
              <a:ea typeface="SimSun" panose="02010600030101010101" pitchFamily="2" charset="-122"/>
            </a:endParaRPr>
          </a:p>
          <a:p>
            <a:endParaRPr lang="en-US" sz="1200" dirty="0">
              <a:latin typeface="SimSun" panose="02010600030101010101" pitchFamily="2" charset="-122"/>
              <a:ea typeface="SimSun" panose="02010600030101010101" pitchFamily="2" charset="-122"/>
            </a:endParaRPr>
          </a:p>
          <a:p>
            <a:r>
              <a:rPr lang="zh-CN" altLang="en-US" sz="1200" dirty="0">
                <a:latin typeface="SimSun" panose="02010600030101010101" pitchFamily="2" charset="-122"/>
                <a:ea typeface="SimSun" panose="02010600030101010101" pitchFamily="2" charset="-122"/>
              </a:rPr>
              <a:t>本文对广告投放比例和投放位置对系统的影响进行联合建模分析，考虑用户观看视频的自然离开概率，分析系统内的数据量和内容商收益的变化</a:t>
            </a:r>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15</a:t>
            </a:fld>
            <a:endParaRPr lang="en-US"/>
          </a:p>
        </p:txBody>
      </p:sp>
    </p:spTree>
    <p:extLst>
      <p:ext uri="{BB962C8B-B14F-4D97-AF65-F5344CB8AC3E}">
        <p14:creationId xmlns:p14="http://schemas.microsoft.com/office/powerpoint/2010/main" val="1960315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zh-CN" altLang="en-US" sz="1200" dirty="0">
                <a:latin typeface="Weibei SC" panose="03000800000000000000" pitchFamily="66" charset="-128"/>
                <a:ea typeface="Weibei SC" panose="03000800000000000000" pitchFamily="66" charset="-128"/>
              </a:rPr>
              <a:t>现有研究主要通过</a:t>
            </a:r>
            <a:r>
              <a:rPr lang="zh-CN" altLang="en-US" sz="1200" dirty="0">
                <a:solidFill>
                  <a:schemeClr val="accent5">
                    <a:lumMod val="75000"/>
                  </a:schemeClr>
                </a:solidFill>
                <a:latin typeface="Weibei SC" panose="03000800000000000000" pitchFamily="66" charset="-128"/>
                <a:ea typeface="Weibei SC" panose="03000800000000000000" pitchFamily="66" charset="-128"/>
              </a:rPr>
              <a:t>缓存命中率</a:t>
            </a:r>
            <a:r>
              <a:rPr lang="zh-CN" altLang="en-US" sz="1200" dirty="0">
                <a:latin typeface="Weibei SC" panose="03000800000000000000" pitchFamily="66" charset="-128"/>
                <a:ea typeface="Weibei SC" panose="03000800000000000000" pitchFamily="66" charset="-128"/>
              </a:rPr>
              <a:t>提高用户</a:t>
            </a:r>
            <a:r>
              <a:rPr lang="en-US" altLang="zh-CN" sz="1200" dirty="0" err="1">
                <a:latin typeface="Weibei SC" panose="03000800000000000000" pitchFamily="66" charset="-128"/>
                <a:ea typeface="Weibei SC" panose="03000800000000000000" pitchFamily="66" charset="-128"/>
              </a:rPr>
              <a:t>QoE</a:t>
            </a:r>
            <a:endParaRPr lang="en-US" altLang="zh-CN" sz="1200" dirty="0">
              <a:latin typeface="Weibei SC" panose="03000800000000000000" pitchFamily="66" charset="-128"/>
              <a:ea typeface="Weibei SC" panose="03000800000000000000" pitchFamily="66" charset="-128"/>
            </a:endParaRPr>
          </a:p>
          <a:p>
            <a:r>
              <a:rPr lang="en-US" altLang="zh-CN" dirty="0"/>
              <a:t>《</a:t>
            </a:r>
            <a:r>
              <a:rPr lang="zh-CN" altLang="en-US" dirty="0"/>
              <a:t>中国互联网发展状况统计报告</a:t>
            </a:r>
            <a:r>
              <a:rPr lang="en-US" altLang="zh-CN" dirty="0"/>
              <a:t>》</a:t>
            </a:r>
            <a:r>
              <a:rPr lang="zh-CN" altLang="en-US" dirty="0"/>
              <a:t>截至</a:t>
            </a:r>
            <a:r>
              <a:rPr lang="en-US" altLang="zh-CN" dirty="0"/>
              <a:t>2020</a:t>
            </a:r>
            <a:r>
              <a:rPr lang="zh-CN" altLang="en-US" dirty="0"/>
              <a:t>年</a:t>
            </a:r>
            <a:r>
              <a:rPr lang="en-US" altLang="zh-CN" dirty="0"/>
              <a:t>12</a:t>
            </a:r>
            <a:r>
              <a:rPr lang="zh-CN" altLang="en-US" dirty="0"/>
              <a:t>月</a:t>
            </a:r>
            <a:endParaRPr lang="en-US" altLang="zh-CN" dirty="0"/>
          </a:p>
          <a:p>
            <a:endParaRPr lang="en-US" altLang="zh-CN" dirty="0"/>
          </a:p>
          <a:p>
            <a:pPr marL="342900" indent="-342900">
              <a:lnSpc>
                <a:spcPct val="250000"/>
              </a:lnSpc>
              <a:buFont typeface="Wingdings" pitchFamily="2" charset="2"/>
              <a:buChar char="Ø"/>
            </a:pPr>
            <a:r>
              <a:rPr lang="zh-CN" altLang="en-US" sz="1200" dirty="0">
                <a:latin typeface="SimSun" panose="02010600030101010101" pitchFamily="2" charset="-122"/>
                <a:ea typeface="SimSun" panose="02010600030101010101" pitchFamily="2" charset="-122"/>
              </a:rPr>
              <a:t>在线广告的潜在用户触达效率为传统电视广告的</a:t>
            </a:r>
            <a:r>
              <a:rPr lang="en-US" altLang="zh-CN" sz="1200" dirty="0">
                <a:latin typeface="SimSun" panose="02010600030101010101" pitchFamily="2" charset="-122"/>
                <a:ea typeface="SimSun" panose="02010600030101010101" pitchFamily="2" charset="-122"/>
              </a:rPr>
              <a:t>20</a:t>
            </a:r>
            <a:r>
              <a:rPr lang="zh-CN" altLang="en-US" sz="1200" dirty="0">
                <a:latin typeface="SimSun" panose="02010600030101010101" pitchFamily="2" charset="-122"/>
                <a:ea typeface="SimSun" panose="02010600030101010101" pitchFamily="2" charset="-122"/>
              </a:rPr>
              <a:t>倍</a:t>
            </a:r>
            <a:endParaRPr lang="en-US" altLang="zh-CN" sz="1200" dirty="0">
              <a:latin typeface="SimSun" panose="02010600030101010101" pitchFamily="2" charset="-122"/>
              <a:ea typeface="SimSun" panose="02010600030101010101" pitchFamily="2" charset="-122"/>
            </a:endParaRPr>
          </a:p>
          <a:p>
            <a:pPr marL="342900" indent="-342900">
              <a:lnSpc>
                <a:spcPct val="250000"/>
              </a:lnSpc>
              <a:buFont typeface="Wingdings" pitchFamily="2" charset="2"/>
              <a:buChar char="Ø"/>
            </a:pPr>
            <a:r>
              <a:rPr lang="zh-CN" altLang="en-US" sz="1200" dirty="0">
                <a:latin typeface="SimSun" panose="02010600030101010101" pitchFamily="2" charset="-122"/>
                <a:ea typeface="SimSun" panose="02010600030101010101" pitchFamily="2" charset="-122"/>
              </a:rPr>
              <a:t>在线视频的发展使得在线广告具有更大的商业价值和研究意义</a:t>
            </a:r>
            <a:endParaRPr lang="en-US" altLang="zh-CN" sz="1200" dirty="0">
              <a:latin typeface="SimSun" panose="02010600030101010101" pitchFamily="2" charset="-122"/>
              <a:ea typeface="SimSun" panose="02010600030101010101" pitchFamily="2" charset="-122"/>
            </a:endParaRPr>
          </a:p>
          <a:p>
            <a:pPr marL="342900" indent="-342900">
              <a:lnSpc>
                <a:spcPct val="250000"/>
              </a:lnSpc>
              <a:buFont typeface="Wingdings" pitchFamily="2" charset="2"/>
              <a:buChar char="Ø"/>
            </a:pPr>
            <a:r>
              <a:rPr lang="zh-CN" altLang="en-US" sz="1200" dirty="0">
                <a:latin typeface="SimSun" panose="02010600030101010101" pitchFamily="2" charset="-122"/>
                <a:ea typeface="SimSun" panose="02010600030101010101" pitchFamily="2" charset="-122"/>
              </a:rPr>
              <a:t>用户观看是视频内容商的收益的收益来源之一</a:t>
            </a:r>
            <a:endParaRPr lang="en-US" altLang="zh-CN" sz="1200" dirty="0">
              <a:latin typeface="SimSun" panose="02010600030101010101" pitchFamily="2" charset="-122"/>
              <a:ea typeface="SimSun" panose="02010600030101010101" pitchFamily="2" charset="-122"/>
            </a:endParaRPr>
          </a:p>
          <a:p>
            <a:pPr marL="342900" indent="-342900">
              <a:lnSpc>
                <a:spcPct val="250000"/>
              </a:lnSpc>
              <a:buFont typeface="Wingdings" pitchFamily="2" charset="2"/>
              <a:buChar char="Ø"/>
            </a:pPr>
            <a:r>
              <a:rPr lang="zh-CN" altLang="en-US" sz="1200" dirty="0">
                <a:latin typeface="SimSun" panose="02010600030101010101" pitchFamily="2" charset="-122"/>
                <a:ea typeface="SimSun" panose="02010600030101010101" pitchFamily="2" charset="-122"/>
              </a:rPr>
              <a:t>视频广告投放是视频运营商的主要经济来源之一</a:t>
            </a:r>
            <a:endParaRPr lang="en-US" altLang="zh-CN" sz="1200" dirty="0">
              <a:latin typeface="SimSun" panose="02010600030101010101" pitchFamily="2" charset="-122"/>
              <a:ea typeface="SimSun" panose="02010600030101010101" pitchFamily="2" charset="-122"/>
            </a:endParaRPr>
          </a:p>
          <a:p>
            <a:pPr marL="342900" indent="-342900">
              <a:lnSpc>
                <a:spcPct val="250000"/>
              </a:lnSpc>
              <a:buFont typeface="Wingdings" pitchFamily="2" charset="2"/>
              <a:buChar char="Ø"/>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latin typeface="SimSun" panose="02010600030101010101" pitchFamily="2" charset="-122"/>
                <a:ea typeface="SimSun" panose="02010600030101010101" pitchFamily="2" charset="-122"/>
              </a:rPr>
              <a:t>本文对视频缓存系统网络资源购买策略和含有广告投放的视频系统的投放策略进行建模分析</a:t>
            </a:r>
            <a:endParaRPr lang="en-US" altLang="zh-CN" sz="1200" dirty="0">
              <a:latin typeface="SimSun" panose="02010600030101010101" pitchFamily="2" charset="-122"/>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2</a:t>
            </a:fld>
            <a:endParaRPr lang="en-US"/>
          </a:p>
        </p:txBody>
      </p:sp>
    </p:spTree>
    <p:extLst>
      <p:ext uri="{BB962C8B-B14F-4D97-AF65-F5344CB8AC3E}">
        <p14:creationId xmlns:p14="http://schemas.microsoft.com/office/powerpoint/2010/main" val="176333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zh-CN" altLang="en-US" sz="1200" dirty="0">
                <a:latin typeface="SimSun" panose="02010600030101010101" pitchFamily="2" charset="-122"/>
                <a:ea typeface="SimSun" panose="02010600030101010101" pitchFamily="2" charset="-122"/>
              </a:rPr>
              <a:t>系统参与者：内容商（</a:t>
            </a:r>
            <a:r>
              <a:rPr lang="en-US" altLang="zh-CN" sz="1200" dirty="0">
                <a:latin typeface="SimSun" panose="02010600030101010101" pitchFamily="2" charset="-122"/>
                <a:ea typeface="SimSun" panose="02010600030101010101" pitchFamily="2" charset="-122"/>
              </a:rPr>
              <a:t>CP</a:t>
            </a:r>
            <a:r>
              <a:rPr lang="zh-CN" altLang="en-US" sz="1200" dirty="0">
                <a:latin typeface="SimSun" panose="02010600030101010101" pitchFamily="2" charset="-122"/>
                <a:ea typeface="SimSun" panose="02010600030101010101" pitchFamily="2" charset="-122"/>
              </a:rPr>
              <a:t>）、</a:t>
            </a:r>
            <a:r>
              <a:rPr lang="zh-CN" altLang="en-CN" sz="1200" dirty="0">
                <a:latin typeface="SimSun" panose="02010600030101010101" pitchFamily="2" charset="-122"/>
                <a:ea typeface="SimSun" panose="02010600030101010101" pitchFamily="2" charset="-122"/>
              </a:rPr>
              <a:t>网络商</a:t>
            </a:r>
            <a:r>
              <a:rPr lang="zh-CN" altLang="en-US" sz="1200" dirty="0">
                <a:latin typeface="SimSun" panose="02010600030101010101" pitchFamily="2" charset="-122"/>
                <a:ea typeface="SimSun" panose="02010600030101010101" pitchFamily="2" charset="-122"/>
              </a:rPr>
              <a:t>（</a:t>
            </a:r>
            <a:r>
              <a:rPr lang="en-US" altLang="zh-CN" sz="1200" dirty="0">
                <a:latin typeface="SimSun" panose="02010600030101010101" pitchFamily="2" charset="-122"/>
                <a:ea typeface="SimSun" panose="02010600030101010101" pitchFamily="2" charset="-122"/>
              </a:rPr>
              <a:t>ISP</a:t>
            </a:r>
            <a:r>
              <a:rPr lang="zh-CN" altLang="en-US" sz="1200" dirty="0">
                <a:latin typeface="SimSun" panose="02010600030101010101" pitchFamily="2" charset="-122"/>
                <a:ea typeface="SimSun" panose="02010600030101010101" pitchFamily="2" charset="-122"/>
              </a:rPr>
              <a:t>）、终端用户（</a:t>
            </a:r>
            <a:r>
              <a:rPr lang="en-US" altLang="zh-CN" sz="1200" dirty="0">
                <a:latin typeface="SimSun" panose="02010600030101010101" pitchFamily="2" charset="-122"/>
                <a:ea typeface="SimSun" panose="02010600030101010101" pitchFamily="2" charset="-122"/>
              </a:rPr>
              <a:t>EU</a:t>
            </a:r>
            <a:r>
              <a:rPr lang="zh-CN" altLang="en-US" sz="1200" dirty="0">
                <a:latin typeface="SimSun" panose="02010600030101010101" pitchFamily="2" charset="-122"/>
                <a:ea typeface="SimSun" panose="02010600030101010101" pitchFamily="2" charset="-122"/>
              </a:rPr>
              <a:t>）</a:t>
            </a:r>
            <a:endParaRPr lang="en-US" altLang="zh-CN" sz="1200" dirty="0">
              <a:latin typeface="SimSun" panose="02010600030101010101" pitchFamily="2" charset="-122"/>
              <a:ea typeface="SimSun" panose="02010600030101010101" pitchFamily="2" charset="-122"/>
            </a:endParaRPr>
          </a:p>
          <a:p>
            <a:pPr>
              <a:lnSpc>
                <a:spcPct val="150000"/>
              </a:lnSpc>
            </a:pPr>
            <a:r>
              <a:rPr lang="en-US" altLang="zh-CN" sz="1200" dirty="0">
                <a:latin typeface="SimSun" panose="02010600030101010101" pitchFamily="2" charset="-122"/>
                <a:ea typeface="SimSun" panose="02010600030101010101" pitchFamily="2" charset="-122"/>
              </a:rPr>
              <a:t>CP -&gt; ISP	</a:t>
            </a:r>
            <a:r>
              <a:rPr lang="zh-CN" altLang="en-US" sz="1200" dirty="0">
                <a:latin typeface="SimSun" panose="02010600030101010101" pitchFamily="2" charset="-122"/>
                <a:ea typeface="SimSun" panose="02010600030101010101" pitchFamily="2" charset="-122"/>
              </a:rPr>
              <a:t>租用资源：带宽、缓存</a:t>
            </a:r>
            <a:endParaRPr lang="en-US" altLang="zh-CN" sz="1200" dirty="0">
              <a:latin typeface="SimSun" panose="02010600030101010101" pitchFamily="2" charset="-122"/>
              <a:ea typeface="SimSun" panose="02010600030101010101" pitchFamily="2" charset="-122"/>
            </a:endParaRPr>
          </a:p>
          <a:p>
            <a:pPr>
              <a:lnSpc>
                <a:spcPct val="150000"/>
              </a:lnSpc>
            </a:pPr>
            <a:r>
              <a:rPr lang="en-US" altLang="zh-CN" sz="1200" dirty="0">
                <a:latin typeface="SimSun" panose="02010600030101010101" pitchFamily="2" charset="-122"/>
                <a:ea typeface="SimSun" panose="02010600030101010101" pitchFamily="2" charset="-122"/>
              </a:rPr>
              <a:t>CP &lt;- ISP	</a:t>
            </a:r>
            <a:r>
              <a:rPr lang="zh-CN" altLang="en-US" sz="1200" dirty="0">
                <a:latin typeface="SimSun" panose="02010600030101010101" pitchFamily="2" charset="-122"/>
                <a:ea typeface="SimSun" panose="02010600030101010101" pitchFamily="2" charset="-122"/>
              </a:rPr>
              <a:t>提供内容的存储和转发服务，并保证传输质量</a:t>
            </a:r>
            <a:endParaRPr lang="en-US" altLang="zh-CN" sz="1200" dirty="0">
              <a:latin typeface="SimSun" panose="02010600030101010101" pitchFamily="2" charset="-122"/>
              <a:ea typeface="SimSun" panose="02010600030101010101" pitchFamily="2" charset="-122"/>
            </a:endParaRPr>
          </a:p>
          <a:p>
            <a:pPr>
              <a:lnSpc>
                <a:spcPct val="150000"/>
              </a:lnSpc>
            </a:pPr>
            <a:r>
              <a:rPr lang="en-US" altLang="zh-CN" sz="1200" dirty="0">
                <a:latin typeface="SimSun" panose="02010600030101010101" pitchFamily="2" charset="-122"/>
                <a:ea typeface="SimSun" panose="02010600030101010101" pitchFamily="2" charset="-122"/>
              </a:rPr>
              <a:t>CP</a:t>
            </a:r>
            <a:r>
              <a:rPr lang="zh-CN" altLang="en-US" sz="1200" dirty="0">
                <a:latin typeface="SimSun" panose="02010600030101010101" pitchFamily="2" charset="-122"/>
                <a:ea typeface="SimSun" panose="02010600030101010101" pitchFamily="2" charset="-122"/>
              </a:rPr>
              <a:t> </a:t>
            </a:r>
            <a:r>
              <a:rPr lang="en-US" altLang="zh-CN" sz="1200" dirty="0">
                <a:latin typeface="SimSun" panose="02010600030101010101" pitchFamily="2" charset="-122"/>
                <a:ea typeface="SimSun" panose="02010600030101010101" pitchFamily="2" charset="-122"/>
              </a:rPr>
              <a:t>-&gt; EUs  	</a:t>
            </a:r>
            <a:r>
              <a:rPr lang="zh-CN" altLang="en-US" sz="1200" dirty="0">
                <a:latin typeface="SimSun" panose="02010600030101010101" pitchFamily="2" charset="-122"/>
                <a:ea typeface="SimSun" panose="02010600030101010101" pitchFamily="2" charset="-122"/>
              </a:rPr>
              <a:t>视频播放服务，其中有可能投放定向广告</a:t>
            </a:r>
            <a:endParaRPr lang="en-US" altLang="zh-CN" sz="1200" dirty="0">
              <a:latin typeface="SimSun" panose="02010600030101010101" pitchFamily="2" charset="-122"/>
              <a:ea typeface="SimSun" panose="02010600030101010101" pitchFamily="2" charset="-122"/>
            </a:endParaRPr>
          </a:p>
          <a:p>
            <a:pPr>
              <a:lnSpc>
                <a:spcPct val="150000"/>
              </a:lnSpc>
            </a:pPr>
            <a:r>
              <a:rPr lang="en-US" altLang="zh-CN" sz="1200" dirty="0">
                <a:latin typeface="SimSun" panose="02010600030101010101" pitchFamily="2" charset="-122"/>
                <a:ea typeface="SimSun" panose="02010600030101010101" pitchFamily="2" charset="-122"/>
              </a:rPr>
              <a:t>CP &lt;- EUs </a:t>
            </a:r>
            <a:r>
              <a:rPr lang="zh-CN" altLang="en-US" sz="1200" dirty="0">
                <a:latin typeface="SimSun" panose="02010600030101010101" pitchFamily="2" charset="-122"/>
                <a:ea typeface="SimSun" panose="02010600030101010101" pitchFamily="2" charset="-122"/>
              </a:rPr>
              <a:t> </a:t>
            </a:r>
            <a:r>
              <a:rPr lang="en-US" altLang="zh-CN" sz="1200" dirty="0">
                <a:latin typeface="SimSun" panose="02010600030101010101" pitchFamily="2" charset="-122"/>
                <a:ea typeface="SimSun" panose="02010600030101010101" pitchFamily="2" charset="-122"/>
              </a:rPr>
              <a:t>	</a:t>
            </a:r>
            <a:r>
              <a:rPr lang="zh-CN" altLang="en-US" sz="1200" dirty="0">
                <a:latin typeface="SimSun" panose="02010600030101010101" pitchFamily="2" charset="-122"/>
                <a:ea typeface="SimSun" panose="02010600030101010101" pitchFamily="2" charset="-122"/>
              </a:rPr>
              <a:t>盈利：视频播放、广告投放</a:t>
            </a:r>
            <a:endParaRPr lang="en-US" altLang="zh-CN" sz="1200" dirty="0">
              <a:latin typeface="SimSun" panose="02010600030101010101" pitchFamily="2" charset="-122"/>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3</a:t>
            </a:fld>
            <a:endParaRPr lang="en-US"/>
          </a:p>
        </p:txBody>
      </p:sp>
    </p:spTree>
    <p:extLst>
      <p:ext uri="{BB962C8B-B14F-4D97-AF65-F5344CB8AC3E}">
        <p14:creationId xmlns:p14="http://schemas.microsoft.com/office/powerpoint/2010/main" val="84615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zh-CN" altLang="en-US" sz="1600" b="1" dirty="0">
                <a:latin typeface="SimSun" panose="02010600030101010101" pitchFamily="2" charset="-122"/>
                <a:ea typeface="SimSun" panose="02010600030101010101" pitchFamily="2" charset="-122"/>
              </a:rPr>
              <a:t>备注：图片中传输网直接用带宽表示</a:t>
            </a:r>
            <a:endParaRPr lang="en-US" altLang="zh-CN" sz="1600" b="1" dirty="0">
              <a:latin typeface="SimSun" panose="02010600030101010101" pitchFamily="2" charset="-122"/>
              <a:ea typeface="SimSun" panose="02010600030101010101" pitchFamily="2" charset="-122"/>
            </a:endParaRPr>
          </a:p>
          <a:p>
            <a:pPr>
              <a:lnSpc>
                <a:spcPct val="150000"/>
              </a:lnSpc>
            </a:pPr>
            <a:endParaRPr lang="en-US" altLang="zh-CN" sz="1600" b="1" dirty="0">
              <a:latin typeface="SimSun" panose="02010600030101010101" pitchFamily="2" charset="-122"/>
              <a:ea typeface="SimSun" panose="02010600030101010101" pitchFamily="2" charset="-122"/>
            </a:endParaRPr>
          </a:p>
          <a:p>
            <a:pPr>
              <a:lnSpc>
                <a:spcPct val="150000"/>
              </a:lnSpc>
            </a:pPr>
            <a:endParaRPr lang="en-US" altLang="zh-CN" sz="1600" b="1" dirty="0">
              <a:latin typeface="SimSun" panose="02010600030101010101" pitchFamily="2" charset="-122"/>
              <a:ea typeface="SimSun" panose="02010600030101010101" pitchFamily="2" charset="-122"/>
            </a:endParaRPr>
          </a:p>
          <a:p>
            <a:pPr>
              <a:lnSpc>
                <a:spcPct val="150000"/>
              </a:lnSpc>
            </a:pPr>
            <a:r>
              <a:rPr lang="zh-CN" altLang="en-US" sz="1600" b="1" dirty="0">
                <a:latin typeface="SimSun" panose="02010600030101010101" pitchFamily="2" charset="-122"/>
                <a:ea typeface="SimSun" panose="02010600030101010101" pitchFamily="2" charset="-122"/>
              </a:rPr>
              <a:t>租用网络资源</a:t>
            </a:r>
            <a:endParaRPr lang="en-US" altLang="zh-CN" sz="1600" b="1"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600" dirty="0">
                <a:latin typeface="SimSun" panose="02010600030101010101" pitchFamily="2" charset="-122"/>
                <a:ea typeface="SimSun" panose="02010600030101010101" pitchFamily="2" charset="-122"/>
              </a:rPr>
              <a:t>带宽 </a:t>
            </a:r>
            <a:r>
              <a:rPr lang="en-US" altLang="zh-CN" sz="1600" dirty="0">
                <a:latin typeface="SimSun" panose="02010600030101010101" pitchFamily="2" charset="-122"/>
                <a:ea typeface="SimSun" panose="02010600030101010101" pitchFamily="2" charset="-122"/>
              </a:rPr>
              <a:t>b</a:t>
            </a:r>
            <a:r>
              <a:rPr lang="zh-CN" altLang="en-US" sz="1600" dirty="0">
                <a:latin typeface="SimSun" panose="02010600030101010101" pitchFamily="2" charset="-122"/>
                <a:ea typeface="SimSun" panose="02010600030101010101" pitchFamily="2" charset="-122"/>
              </a:rPr>
              <a:t>：单位价格</a:t>
            </a:r>
            <a:r>
              <a:rPr lang="en-US" altLang="zh-CN" sz="1600" dirty="0">
                <a:latin typeface="SimSun" panose="02010600030101010101" pitchFamily="2" charset="-122"/>
                <a:ea typeface="SimSun" panose="02010600030101010101" pitchFamily="2" charset="-122"/>
              </a:rPr>
              <a:t>P</a:t>
            </a:r>
            <a:r>
              <a:rPr lang="zh-CN" altLang="en-US" sz="1600" dirty="0">
                <a:latin typeface="SimSun" panose="02010600030101010101" pitchFamily="2" charset="-122"/>
                <a:ea typeface="SimSun" panose="02010600030101010101" pitchFamily="2" charset="-122"/>
              </a:rPr>
              <a:t>（</a:t>
            </a:r>
            <a:r>
              <a:rPr lang="en-US" altLang="zh-CN" sz="1600" dirty="0">
                <a:latin typeface="SimSun" panose="02010600030101010101" pitchFamily="2" charset="-122"/>
                <a:ea typeface="SimSun" panose="02010600030101010101" pitchFamily="2" charset="-122"/>
              </a:rPr>
              <a:t>b</a:t>
            </a:r>
            <a:r>
              <a:rPr lang="zh-CN" altLang="en-US" sz="1600" dirty="0">
                <a:latin typeface="SimSun" panose="02010600030101010101" pitchFamily="2" charset="-122"/>
                <a:ea typeface="SimSun" panose="02010600030101010101" pitchFamily="2" charset="-122"/>
              </a:rPr>
              <a:t>），总价根据传输的数据总量进行计算</a:t>
            </a:r>
            <a:endParaRPr lang="en-US" altLang="zh-CN" sz="1600" dirty="0">
              <a:latin typeface="SimSun" panose="02010600030101010101" pitchFamily="2" charset="-122"/>
              <a:ea typeface="SimSun" panose="02010600030101010101" pitchFamily="2" charset="-122"/>
            </a:endParaRPr>
          </a:p>
          <a:p>
            <a:pPr marL="742950" lvl="1" indent="-28575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600" dirty="0">
                <a:latin typeface="SimSun" panose="02010600030101010101" pitchFamily="2" charset="-122"/>
                <a:ea typeface="SimSun" panose="02010600030101010101" pitchFamily="2" charset="-122"/>
              </a:rPr>
              <a:t>缓存 </a:t>
            </a:r>
            <a:r>
              <a:rPr lang="en-US" altLang="zh-CN" sz="1600" dirty="0">
                <a:latin typeface="SimSun" panose="02010600030101010101" pitchFamily="2" charset="-122"/>
                <a:ea typeface="SimSun" panose="02010600030101010101" pitchFamily="2" charset="-122"/>
              </a:rPr>
              <a:t>c</a:t>
            </a:r>
            <a:r>
              <a:rPr lang="zh-CN" altLang="en-US" sz="1600" dirty="0">
                <a:latin typeface="SimSun" panose="02010600030101010101" pitchFamily="2" charset="-122"/>
                <a:ea typeface="SimSun" panose="02010600030101010101" pitchFamily="2" charset="-122"/>
              </a:rPr>
              <a:t>：单位价格</a:t>
            </a:r>
            <a:r>
              <a:rPr lang="en-US" altLang="zh-CN" sz="1600" dirty="0">
                <a:latin typeface="SimSun" panose="02010600030101010101" pitchFamily="2" charset="-122"/>
                <a:ea typeface="SimSun" panose="02010600030101010101" pitchFamily="2" charset="-122"/>
              </a:rPr>
              <a:t>P</a:t>
            </a:r>
            <a:r>
              <a:rPr lang="zh-CN" altLang="en-US" sz="1600" dirty="0">
                <a:latin typeface="SimSun" panose="02010600030101010101" pitchFamily="2" charset="-122"/>
                <a:ea typeface="SimSun" panose="02010600030101010101" pitchFamily="2" charset="-122"/>
              </a:rPr>
              <a:t>（</a:t>
            </a:r>
            <a:r>
              <a:rPr lang="en-US" altLang="zh-CN" sz="1600" dirty="0">
                <a:latin typeface="SimSun" panose="02010600030101010101" pitchFamily="2" charset="-122"/>
                <a:ea typeface="SimSun" panose="02010600030101010101" pitchFamily="2" charset="-122"/>
              </a:rPr>
              <a:t>c</a:t>
            </a:r>
            <a:r>
              <a:rPr lang="zh-CN" altLang="en-US" sz="1600" dirty="0">
                <a:latin typeface="SimSun" panose="02010600030101010101" pitchFamily="2" charset="-122"/>
                <a:ea typeface="SimSun" panose="02010600030101010101" pitchFamily="2" charset="-122"/>
              </a:rPr>
              <a:t>），总价根据租用的空间大小呈线性增加</a:t>
            </a:r>
            <a:endParaRPr lang="en-US" altLang="zh-CN" sz="1600" dirty="0">
              <a:latin typeface="SimSun" panose="02010600030101010101" pitchFamily="2" charset="-122"/>
              <a:ea typeface="SimSun" panose="02010600030101010101" pitchFamily="2" charset="-122"/>
            </a:endParaRPr>
          </a:p>
          <a:p>
            <a:endParaRPr lang="en-US" dirty="0"/>
          </a:p>
          <a:p>
            <a:pPr>
              <a:lnSpc>
                <a:spcPct val="150000"/>
              </a:lnSpc>
            </a:pPr>
            <a:r>
              <a:rPr lang="zh-CN" altLang="en-US" sz="1200" b="1" dirty="0">
                <a:latin typeface="SimSun" panose="02010600030101010101" pitchFamily="2" charset="-122"/>
                <a:ea typeface="SimSun" panose="02010600030101010101" pitchFamily="2" charset="-122"/>
              </a:rPr>
              <a:t>盈利：用户视频数据量需求</a:t>
            </a:r>
            <a:endParaRPr lang="en-US" altLang="zh-CN" sz="1200" b="1" dirty="0">
              <a:latin typeface="SimSun" panose="02010600030101010101" pitchFamily="2" charset="-122"/>
              <a:ea typeface="SimSun" panose="02010600030101010101" pitchFamily="2" charset="-122"/>
            </a:endParaRPr>
          </a:p>
          <a:p>
            <a:pPr>
              <a:lnSpc>
                <a:spcPct val="150000"/>
              </a:lnSpc>
            </a:pPr>
            <a:r>
              <a:rPr lang="zh-CN" altLang="en-US" sz="1200" b="1" dirty="0">
                <a:latin typeface="SimSun" panose="02010600030101010101" pitchFamily="2" charset="-122"/>
                <a:ea typeface="SimSun" panose="02010600030101010101" pitchFamily="2" charset="-122"/>
              </a:rPr>
              <a:t>用户感知的时延</a:t>
            </a:r>
            <a:endParaRPr lang="en-US" altLang="zh-CN" sz="1200" b="1"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缓存命中时，时延为</a:t>
            </a:r>
            <a:r>
              <a:rPr lang="en-US" altLang="zh-CN" sz="1200" dirty="0">
                <a:latin typeface="SimSun" panose="02010600030101010101" pitchFamily="2" charset="-122"/>
                <a:ea typeface="SimSun" panose="02010600030101010101" pitchFamily="2" charset="-122"/>
              </a:rPr>
              <a:t>d</a:t>
            </a:r>
            <a:r>
              <a:rPr lang="en-US" altLang="zh-CN" sz="1200" baseline="-25000" dirty="0">
                <a:latin typeface="SimSun" panose="02010600030101010101" pitchFamily="2" charset="-122"/>
                <a:ea typeface="SimSun" panose="02010600030101010101" pitchFamily="2" charset="-122"/>
              </a:rPr>
              <a:t>0</a:t>
            </a:r>
            <a:r>
              <a:rPr lang="zh-CN" altLang="en-US" sz="1200" dirty="0">
                <a:latin typeface="SimSun" panose="02010600030101010101" pitchFamily="2" charset="-122"/>
                <a:ea typeface="SimSun" panose="02010600030101010101" pitchFamily="2" charset="-122"/>
              </a:rPr>
              <a:t>，取决于缓存空间</a:t>
            </a: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缓存未命中时，时延为</a:t>
            </a:r>
            <a:r>
              <a:rPr lang="en-US" altLang="zh-CN" sz="1200" dirty="0">
                <a:latin typeface="SimSun" panose="02010600030101010101" pitchFamily="2" charset="-122"/>
                <a:ea typeface="SimSun" panose="02010600030101010101" pitchFamily="2" charset="-122"/>
              </a:rPr>
              <a:t>d</a:t>
            </a:r>
            <a:r>
              <a:rPr lang="zh-CN" altLang="en-US" sz="1200" dirty="0">
                <a:latin typeface="SimSun" panose="02010600030101010101" pitchFamily="2" charset="-122"/>
                <a:ea typeface="SimSun" panose="02010600030101010101" pitchFamily="2" charset="-122"/>
              </a:rPr>
              <a:t> </a:t>
            </a:r>
            <a:r>
              <a:rPr lang="en-US" altLang="zh-CN" sz="1200" dirty="0">
                <a:latin typeface="SimSun" panose="02010600030101010101" pitchFamily="2" charset="-122"/>
                <a:ea typeface="SimSun" panose="02010600030101010101" pitchFamily="2" charset="-122"/>
              </a:rPr>
              <a:t>+ d</a:t>
            </a:r>
            <a:r>
              <a:rPr lang="en-US" altLang="zh-CN" sz="1200" baseline="-25000" dirty="0">
                <a:latin typeface="SimSun" panose="02010600030101010101" pitchFamily="2" charset="-122"/>
                <a:ea typeface="SimSun" panose="02010600030101010101" pitchFamily="2" charset="-122"/>
              </a:rPr>
              <a:t>0</a:t>
            </a:r>
            <a:r>
              <a:rPr lang="zh-CN" altLang="en-US" sz="1200" dirty="0">
                <a:latin typeface="SimSun" panose="02010600030101010101" pitchFamily="2" charset="-122"/>
                <a:ea typeface="SimSun" panose="02010600030101010101" pitchFamily="2" charset="-122"/>
              </a:rPr>
              <a:t>，取决于传输带宽</a:t>
            </a:r>
            <a:endParaRPr lang="en-US" altLang="zh-CN" sz="1200" dirty="0">
              <a:latin typeface="SimSun" panose="02010600030101010101" pitchFamily="2" charset="-122"/>
              <a:ea typeface="SimSun" panose="02010600030101010101" pitchFamily="2" charset="-122"/>
            </a:endParaRPr>
          </a:p>
          <a:p>
            <a:pPr>
              <a:lnSpc>
                <a:spcPct val="150000"/>
              </a:lnSpc>
            </a:pPr>
            <a:r>
              <a:rPr lang="zh-CN" altLang="en-US" sz="1200" dirty="0">
                <a:latin typeface="SimSun" panose="02010600030101010101" pitchFamily="2" charset="-122"/>
                <a:ea typeface="SimSun" panose="02010600030101010101" pitchFamily="2" charset="-122"/>
              </a:rPr>
              <a:t>系统内用户感知的整体时延，影响用户的视频需求量</a:t>
            </a:r>
            <a:endParaRPr lang="en-US" altLang="zh-CN" sz="1200" dirty="0">
              <a:latin typeface="SimSun" panose="02010600030101010101" pitchFamily="2" charset="-122"/>
              <a:ea typeface="SimSun" panose="02010600030101010101" pitchFamily="2" charset="-122"/>
            </a:endParaRPr>
          </a:p>
          <a:p>
            <a:endParaRPr lang="en-US" dirty="0"/>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4</a:t>
            </a:fld>
            <a:endParaRPr lang="en-US"/>
          </a:p>
        </p:txBody>
      </p:sp>
    </p:spTree>
    <p:extLst>
      <p:ext uri="{BB962C8B-B14F-4D97-AF65-F5344CB8AC3E}">
        <p14:creationId xmlns:p14="http://schemas.microsoft.com/office/powerpoint/2010/main" val="59072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zh-CN" altLang="en-US" sz="1600" b="1" dirty="0">
                <a:latin typeface="SimSun" panose="02010600030101010101" pitchFamily="2" charset="-122"/>
                <a:ea typeface="SimSun" panose="02010600030101010101" pitchFamily="2" charset="-122"/>
              </a:rPr>
              <a:t>租用网络资源</a:t>
            </a:r>
            <a:endParaRPr lang="en-US" altLang="zh-CN" sz="1600" b="1"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600" dirty="0">
                <a:latin typeface="SimSun" panose="02010600030101010101" pitchFamily="2" charset="-122"/>
                <a:ea typeface="SimSun" panose="02010600030101010101" pitchFamily="2" charset="-122"/>
              </a:rPr>
              <a:t>带宽 </a:t>
            </a:r>
            <a:r>
              <a:rPr lang="en-US" altLang="zh-CN" sz="1600" dirty="0">
                <a:latin typeface="SimSun" panose="02010600030101010101" pitchFamily="2" charset="-122"/>
                <a:ea typeface="SimSun" panose="02010600030101010101" pitchFamily="2" charset="-122"/>
              </a:rPr>
              <a:t>b</a:t>
            </a:r>
            <a:r>
              <a:rPr lang="zh-CN" altLang="en-US" sz="1600" dirty="0">
                <a:latin typeface="SimSun" panose="02010600030101010101" pitchFamily="2" charset="-122"/>
                <a:ea typeface="SimSun" panose="02010600030101010101" pitchFamily="2" charset="-122"/>
              </a:rPr>
              <a:t>：单位价格</a:t>
            </a:r>
            <a:r>
              <a:rPr lang="en-US" altLang="zh-CN" sz="1600" dirty="0">
                <a:latin typeface="SimSun" panose="02010600030101010101" pitchFamily="2" charset="-122"/>
                <a:ea typeface="SimSun" panose="02010600030101010101" pitchFamily="2" charset="-122"/>
              </a:rPr>
              <a:t>P</a:t>
            </a:r>
            <a:r>
              <a:rPr lang="zh-CN" altLang="en-US" sz="1600" dirty="0">
                <a:latin typeface="SimSun" panose="02010600030101010101" pitchFamily="2" charset="-122"/>
                <a:ea typeface="SimSun" panose="02010600030101010101" pitchFamily="2" charset="-122"/>
              </a:rPr>
              <a:t>（</a:t>
            </a:r>
            <a:r>
              <a:rPr lang="en-US" altLang="zh-CN" sz="1600" dirty="0">
                <a:latin typeface="SimSun" panose="02010600030101010101" pitchFamily="2" charset="-122"/>
                <a:ea typeface="SimSun" panose="02010600030101010101" pitchFamily="2" charset="-122"/>
              </a:rPr>
              <a:t>b</a:t>
            </a:r>
            <a:r>
              <a:rPr lang="zh-CN" altLang="en-US" sz="1600" dirty="0">
                <a:latin typeface="SimSun" panose="02010600030101010101" pitchFamily="2" charset="-122"/>
                <a:ea typeface="SimSun" panose="02010600030101010101" pitchFamily="2" charset="-122"/>
              </a:rPr>
              <a:t>），总价根据传输的数据总量进行计算</a:t>
            </a:r>
            <a:endParaRPr lang="en-US" altLang="zh-CN" sz="1600" dirty="0">
              <a:latin typeface="SimSun" panose="02010600030101010101" pitchFamily="2" charset="-122"/>
              <a:ea typeface="SimSun" panose="02010600030101010101" pitchFamily="2" charset="-122"/>
            </a:endParaRPr>
          </a:p>
          <a:p>
            <a:pPr marL="742950" lvl="1" indent="-28575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600" dirty="0">
                <a:latin typeface="SimSun" panose="02010600030101010101" pitchFamily="2" charset="-122"/>
                <a:ea typeface="SimSun" panose="02010600030101010101" pitchFamily="2" charset="-122"/>
              </a:rPr>
              <a:t>缓存 </a:t>
            </a:r>
            <a:r>
              <a:rPr lang="en-US" altLang="zh-CN" sz="1600" dirty="0">
                <a:latin typeface="SimSun" panose="02010600030101010101" pitchFamily="2" charset="-122"/>
                <a:ea typeface="SimSun" panose="02010600030101010101" pitchFamily="2" charset="-122"/>
              </a:rPr>
              <a:t>c</a:t>
            </a:r>
            <a:r>
              <a:rPr lang="zh-CN" altLang="en-US" sz="1600" dirty="0">
                <a:latin typeface="SimSun" panose="02010600030101010101" pitchFamily="2" charset="-122"/>
                <a:ea typeface="SimSun" panose="02010600030101010101" pitchFamily="2" charset="-122"/>
              </a:rPr>
              <a:t>：单位价格</a:t>
            </a:r>
            <a:r>
              <a:rPr lang="en-US" altLang="zh-CN" sz="1600" dirty="0">
                <a:latin typeface="SimSun" panose="02010600030101010101" pitchFamily="2" charset="-122"/>
                <a:ea typeface="SimSun" panose="02010600030101010101" pitchFamily="2" charset="-122"/>
              </a:rPr>
              <a:t>P</a:t>
            </a:r>
            <a:r>
              <a:rPr lang="zh-CN" altLang="en-US" sz="1600" dirty="0">
                <a:latin typeface="SimSun" panose="02010600030101010101" pitchFamily="2" charset="-122"/>
                <a:ea typeface="SimSun" panose="02010600030101010101" pitchFamily="2" charset="-122"/>
              </a:rPr>
              <a:t>（</a:t>
            </a:r>
            <a:r>
              <a:rPr lang="en-US" altLang="zh-CN" sz="1600" dirty="0">
                <a:latin typeface="SimSun" panose="02010600030101010101" pitchFamily="2" charset="-122"/>
                <a:ea typeface="SimSun" panose="02010600030101010101" pitchFamily="2" charset="-122"/>
              </a:rPr>
              <a:t>c</a:t>
            </a:r>
            <a:r>
              <a:rPr lang="zh-CN" altLang="en-US" sz="1600" dirty="0">
                <a:latin typeface="SimSun" panose="02010600030101010101" pitchFamily="2" charset="-122"/>
                <a:ea typeface="SimSun" panose="02010600030101010101" pitchFamily="2" charset="-122"/>
              </a:rPr>
              <a:t>），总价根据租用的空间大小呈线性增加</a:t>
            </a:r>
            <a:endParaRPr lang="en-US" altLang="zh-CN" sz="1600" dirty="0">
              <a:latin typeface="SimSun" panose="02010600030101010101" pitchFamily="2" charset="-122"/>
              <a:ea typeface="SimSun" panose="02010600030101010101" pitchFamily="2" charset="-122"/>
            </a:endParaRPr>
          </a:p>
          <a:p>
            <a:endParaRPr lang="en-US" dirty="0"/>
          </a:p>
          <a:p>
            <a:pPr>
              <a:lnSpc>
                <a:spcPct val="150000"/>
              </a:lnSpc>
            </a:pPr>
            <a:r>
              <a:rPr lang="zh-CN" altLang="en-US" sz="1200" b="1" dirty="0">
                <a:latin typeface="SimSun" panose="02010600030101010101" pitchFamily="2" charset="-122"/>
                <a:ea typeface="SimSun" panose="02010600030101010101" pitchFamily="2" charset="-122"/>
              </a:rPr>
              <a:t>盈利：用户视频数据量需求</a:t>
            </a:r>
            <a:endParaRPr lang="en-US" altLang="zh-CN" sz="1200" b="1" dirty="0">
              <a:latin typeface="SimSun" panose="02010600030101010101" pitchFamily="2" charset="-122"/>
              <a:ea typeface="SimSun" panose="02010600030101010101" pitchFamily="2" charset="-122"/>
            </a:endParaRPr>
          </a:p>
          <a:p>
            <a:pPr>
              <a:lnSpc>
                <a:spcPct val="150000"/>
              </a:lnSpc>
            </a:pPr>
            <a:r>
              <a:rPr lang="zh-CN" altLang="en-US" sz="1200" b="1" dirty="0">
                <a:latin typeface="SimSun" panose="02010600030101010101" pitchFamily="2" charset="-122"/>
                <a:ea typeface="SimSun" panose="02010600030101010101" pitchFamily="2" charset="-122"/>
              </a:rPr>
              <a:t>用户感知的时延</a:t>
            </a:r>
            <a:endParaRPr lang="en-US" altLang="zh-CN" sz="1200" b="1"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缓存命中时，时延为</a:t>
            </a:r>
            <a:r>
              <a:rPr lang="en-US" altLang="zh-CN" sz="1200" dirty="0">
                <a:latin typeface="SimSun" panose="02010600030101010101" pitchFamily="2" charset="-122"/>
                <a:ea typeface="SimSun" panose="02010600030101010101" pitchFamily="2" charset="-122"/>
              </a:rPr>
              <a:t>d</a:t>
            </a:r>
            <a:r>
              <a:rPr lang="en-US" altLang="zh-CN" sz="1200" baseline="-25000" dirty="0">
                <a:latin typeface="SimSun" panose="02010600030101010101" pitchFamily="2" charset="-122"/>
                <a:ea typeface="SimSun" panose="02010600030101010101" pitchFamily="2" charset="-122"/>
              </a:rPr>
              <a:t>0</a:t>
            </a:r>
            <a:r>
              <a:rPr lang="zh-CN" altLang="en-US" sz="1200" dirty="0">
                <a:latin typeface="SimSun" panose="02010600030101010101" pitchFamily="2" charset="-122"/>
                <a:ea typeface="SimSun" panose="02010600030101010101" pitchFamily="2" charset="-122"/>
              </a:rPr>
              <a:t>，取决于缓存空间</a:t>
            </a: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缓存未命中时，时延为</a:t>
            </a:r>
            <a:r>
              <a:rPr lang="en-US" altLang="zh-CN" sz="1200" dirty="0">
                <a:latin typeface="SimSun" panose="02010600030101010101" pitchFamily="2" charset="-122"/>
                <a:ea typeface="SimSun" panose="02010600030101010101" pitchFamily="2" charset="-122"/>
              </a:rPr>
              <a:t>d</a:t>
            </a:r>
            <a:r>
              <a:rPr lang="zh-CN" altLang="en-US" sz="1200" dirty="0">
                <a:latin typeface="SimSun" panose="02010600030101010101" pitchFamily="2" charset="-122"/>
                <a:ea typeface="SimSun" panose="02010600030101010101" pitchFamily="2" charset="-122"/>
              </a:rPr>
              <a:t> </a:t>
            </a:r>
            <a:r>
              <a:rPr lang="en-US" altLang="zh-CN" sz="1200" dirty="0">
                <a:latin typeface="SimSun" panose="02010600030101010101" pitchFamily="2" charset="-122"/>
                <a:ea typeface="SimSun" panose="02010600030101010101" pitchFamily="2" charset="-122"/>
              </a:rPr>
              <a:t>+ d</a:t>
            </a:r>
            <a:r>
              <a:rPr lang="en-US" altLang="zh-CN" sz="1200" baseline="-25000" dirty="0">
                <a:latin typeface="SimSun" panose="02010600030101010101" pitchFamily="2" charset="-122"/>
                <a:ea typeface="SimSun" panose="02010600030101010101" pitchFamily="2" charset="-122"/>
              </a:rPr>
              <a:t>0</a:t>
            </a:r>
            <a:r>
              <a:rPr lang="zh-CN" altLang="en-US" sz="1200" dirty="0">
                <a:latin typeface="SimSun" panose="02010600030101010101" pitchFamily="2" charset="-122"/>
                <a:ea typeface="SimSun" panose="02010600030101010101" pitchFamily="2" charset="-122"/>
              </a:rPr>
              <a:t>，取决于传输带宽</a:t>
            </a:r>
            <a:endParaRPr lang="en-US" altLang="zh-CN" sz="1200" dirty="0">
              <a:latin typeface="SimSun" panose="02010600030101010101" pitchFamily="2" charset="-122"/>
              <a:ea typeface="SimSun" panose="02010600030101010101" pitchFamily="2" charset="-122"/>
            </a:endParaRPr>
          </a:p>
          <a:p>
            <a:pPr>
              <a:lnSpc>
                <a:spcPct val="150000"/>
              </a:lnSpc>
            </a:pPr>
            <a:r>
              <a:rPr lang="zh-CN" altLang="en-US" sz="1200" dirty="0">
                <a:latin typeface="SimSun" panose="02010600030101010101" pitchFamily="2" charset="-122"/>
                <a:ea typeface="SimSun" panose="02010600030101010101" pitchFamily="2" charset="-122"/>
              </a:rPr>
              <a:t>系统内用户感知的整体时延，影响用户的视频需求量</a:t>
            </a:r>
            <a:endParaRPr lang="en-US" altLang="zh-CN" sz="1200" dirty="0">
              <a:latin typeface="SimSun" panose="02010600030101010101" pitchFamily="2" charset="-122"/>
              <a:ea typeface="SimSun" panose="02010600030101010101" pitchFamily="2" charset="-122"/>
            </a:endParaRPr>
          </a:p>
          <a:p>
            <a:endParaRPr lang="en-US" dirty="0"/>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5</a:t>
            </a:fld>
            <a:endParaRPr lang="en-US"/>
          </a:p>
        </p:txBody>
      </p:sp>
    </p:spTree>
    <p:extLst>
      <p:ext uri="{BB962C8B-B14F-4D97-AF65-F5344CB8AC3E}">
        <p14:creationId xmlns:p14="http://schemas.microsoft.com/office/powerpoint/2010/main" val="1897227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zh-CN" altLang="en-US" sz="1200" b="1" dirty="0">
                <a:latin typeface="SimSun" panose="02010600030101010101" pitchFamily="2" charset="-122"/>
                <a:ea typeface="SimSun" panose="02010600030101010101" pitchFamily="2" charset="-122"/>
              </a:rPr>
              <a:t>用户需求和时延的曲线示意图</a:t>
            </a:r>
            <a:endParaRPr lang="en-US" altLang="zh-CN" sz="1200" b="1" dirty="0">
              <a:latin typeface="SimSun" panose="02010600030101010101" pitchFamily="2" charset="-122"/>
              <a:ea typeface="SimSun" panose="02010600030101010101" pitchFamily="2" charset="-122"/>
            </a:endParaRPr>
          </a:p>
          <a:p>
            <a:pPr>
              <a:lnSpc>
                <a:spcPct val="150000"/>
              </a:lnSpc>
            </a:pPr>
            <a:endParaRPr lang="en-US" altLang="zh-CN" sz="1200" b="1" dirty="0">
              <a:latin typeface="SimSun" panose="02010600030101010101" pitchFamily="2" charset="-122"/>
              <a:ea typeface="SimSun" panose="02010600030101010101" pitchFamily="2" charset="-122"/>
            </a:endParaRPr>
          </a:p>
          <a:p>
            <a:r>
              <a:rPr kumimoji="1" lang="zh-CN" altLang="en-US" dirty="0"/>
              <a:t>（答辩）研究问题：</a:t>
            </a:r>
            <a:r>
              <a:rPr kumimoji="1" lang="en-US" altLang="zh-CN" dirty="0"/>
              <a:t>&lt;</a:t>
            </a:r>
            <a:r>
              <a:rPr kumimoji="1" lang="zh-CN" altLang="en-US" dirty="0"/>
              <a:t>  </a:t>
            </a:r>
            <a:r>
              <a:rPr kumimoji="1" lang="en-US" altLang="zh-CN" dirty="0"/>
              <a:t> (</a:t>
            </a:r>
            <a:r>
              <a:rPr kumimoji="1" lang="zh-CN" altLang="en-US" dirty="0"/>
              <a:t>小于等于</a:t>
            </a:r>
            <a:r>
              <a:rPr kumimoji="1" lang="en-US" altLang="zh-CN" dirty="0"/>
              <a:t>)</a:t>
            </a:r>
            <a:r>
              <a:rPr kumimoji="1" lang="zh-CN" altLang="en-US" dirty="0"/>
              <a:t>预算 </a:t>
            </a:r>
            <a:r>
              <a:rPr kumimoji="1" lang="en-US" altLang="zh-CN" dirty="0"/>
              <a:t>B</a:t>
            </a:r>
            <a:endParaRPr lang="en-US" altLang="zh-CN" sz="1200" b="1" dirty="0">
              <a:latin typeface="SimSun" panose="02010600030101010101" pitchFamily="2" charset="-122"/>
              <a:ea typeface="SimSun" panose="02010600030101010101" pitchFamily="2" charset="-122"/>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zh-CN" altLang="en-US" dirty="0"/>
              <a:t>符号含义 </a:t>
            </a:r>
            <a:r>
              <a:rPr kumimoji="1" lang="en-US" altLang="zh-CN" dirty="0"/>
              <a:t>b</a:t>
            </a:r>
            <a:r>
              <a:rPr kumimoji="1" lang="zh-CN" altLang="en-US" dirty="0"/>
              <a:t>， </a:t>
            </a:r>
            <a:r>
              <a:rPr kumimoji="1" lang="en-US" altLang="zh-CN" dirty="0"/>
              <a:t>c</a:t>
            </a:r>
            <a:r>
              <a:rPr kumimoji="1" lang="zh-CN" altLang="en-US" dirty="0"/>
              <a:t>， 答辩时说明物理含义</a:t>
            </a:r>
          </a:p>
          <a:p>
            <a:pPr>
              <a:lnSpc>
                <a:spcPct val="150000"/>
              </a:lnSpc>
            </a:pPr>
            <a:endParaRPr lang="en-US" altLang="zh-CN" sz="1200" b="1" dirty="0">
              <a:latin typeface="SimSun" panose="02010600030101010101" pitchFamily="2" charset="-122"/>
              <a:ea typeface="SimSun" panose="02010600030101010101" pitchFamily="2" charset="-122"/>
            </a:endParaRPr>
          </a:p>
          <a:p>
            <a:pPr>
              <a:lnSpc>
                <a:spcPct val="150000"/>
              </a:lnSpc>
            </a:pPr>
            <a:endParaRPr lang="en-US" altLang="zh-CN" sz="1200" b="0" dirty="0">
              <a:latin typeface="SimSun" panose="02010600030101010101" pitchFamily="2" charset="-122"/>
              <a:ea typeface="SimSun" panose="02010600030101010101" pitchFamily="2" charset="-122"/>
            </a:endParaRPr>
          </a:p>
          <a:p>
            <a:pPr>
              <a:lnSpc>
                <a:spcPct val="150000"/>
              </a:lnSpc>
            </a:pPr>
            <a:endParaRPr lang="en-US" altLang="zh-CN" sz="1200" b="0" dirty="0">
              <a:latin typeface="SimSun" panose="02010600030101010101" pitchFamily="2" charset="-122"/>
              <a:ea typeface="SimSun" panose="02010600030101010101" pitchFamily="2" charset="-122"/>
            </a:endParaRPr>
          </a:p>
          <a:p>
            <a:pPr>
              <a:lnSpc>
                <a:spcPct val="150000"/>
              </a:lnSpc>
            </a:pPr>
            <a:endParaRPr lang="en-US" altLang="zh-CN" sz="1200" b="1" dirty="0">
              <a:latin typeface="SimSun" panose="02010600030101010101" pitchFamily="2" charset="-122"/>
              <a:ea typeface="SimSun" panose="02010600030101010101" pitchFamily="2" charset="-122"/>
            </a:endParaRPr>
          </a:p>
          <a:p>
            <a:pPr>
              <a:lnSpc>
                <a:spcPct val="150000"/>
              </a:lnSpc>
            </a:pPr>
            <a:r>
              <a:rPr lang="zh-CN" altLang="en-US" sz="1200" b="1" dirty="0">
                <a:latin typeface="SimSun" panose="02010600030101010101" pitchFamily="2" charset="-122"/>
                <a:ea typeface="SimSun" panose="02010600030101010101" pitchFamily="2" charset="-122"/>
              </a:rPr>
              <a:t>系统中的数据量</a:t>
            </a:r>
            <a:endParaRPr lang="en-US" altLang="zh-CN" sz="1200" b="1"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当系统中的用户需求较少时，内容商提供服务的时延小，可以吸引更多用户</a:t>
            </a:r>
            <a:endParaRPr lang="en-US" altLang="zh-CN" sz="1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当用户的需求逐渐上升时，时延逐渐增大，用户会离开系统</a:t>
            </a: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在这一系统中，传输的数据量逐渐达到动态平衡</a:t>
            </a:r>
            <a:endParaRPr lang="en-US" altLang="zh-CN" sz="1200" dirty="0">
              <a:latin typeface="SimSun" panose="02010600030101010101" pitchFamily="2" charset="-122"/>
              <a:ea typeface="SimSun" panose="02010600030101010101" pitchFamily="2" charset="-122"/>
            </a:endParaRPr>
          </a:p>
          <a:p>
            <a:endParaRPr lang="en-US" dirty="0"/>
          </a:p>
          <a:p>
            <a:endParaRPr lang="en-US" dirty="0"/>
          </a:p>
          <a:p>
            <a:pPr>
              <a:lnSpc>
                <a:spcPct val="150000"/>
              </a:lnSpc>
            </a:pPr>
            <a:r>
              <a:rPr lang="zh-CN" altLang="en-US" sz="1200" b="1" dirty="0">
                <a:latin typeface="SimSun" panose="02010600030101010101" pitchFamily="2" charset="-122"/>
                <a:ea typeface="SimSun" panose="02010600030101010101" pitchFamily="2" charset="-122"/>
              </a:rPr>
              <a:t>根据现有研究作出用户需求与时延等因素之间的假设，得到系统平衡时数据量</a:t>
            </a:r>
            <a:endParaRPr lang="en-US" altLang="zh-CN" sz="1200" b="1"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用户需求与时延呈反比</a:t>
            </a: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时延表示为带宽、缓存与用户需求之间的函数</a:t>
            </a: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最终可得系统达到稳定时系统内的数据量</a:t>
            </a:r>
            <a:endParaRPr lang="en-US" altLang="zh-CN" sz="100" dirty="0">
              <a:latin typeface="SimSun" panose="02010600030101010101" pitchFamily="2" charset="-122"/>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6</a:t>
            </a:fld>
            <a:endParaRPr lang="en-US"/>
          </a:p>
        </p:txBody>
      </p:sp>
    </p:spTree>
    <p:extLst>
      <p:ext uri="{BB962C8B-B14F-4D97-AF65-F5344CB8AC3E}">
        <p14:creationId xmlns:p14="http://schemas.microsoft.com/office/powerpoint/2010/main" val="285194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将内容商的预算分配问题可以建模为优化问题</a:t>
            </a: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优化目标为最大化收益</a:t>
            </a: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约束变量分别为缓存和带宽量的约束和预算约束</a:t>
            </a:r>
            <a:endParaRPr lang="en-US" altLang="zh-CN" sz="12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1200" dirty="0">
                <a:latin typeface="SimSun" panose="02010600030101010101" pitchFamily="2" charset="-122"/>
                <a:ea typeface="SimSun" panose="02010600030101010101" pitchFamily="2" charset="-122"/>
              </a:rPr>
              <a:t>根据用户需求与缓存和带宽之间的正相关性，可以分析系统中各变量对于内容商购买策略的影响</a:t>
            </a:r>
            <a:endParaRPr lang="en-US" altLang="zh-CN" sz="1200" dirty="0">
              <a:latin typeface="SimSun" panose="02010600030101010101" pitchFamily="2" charset="-122"/>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7</a:t>
            </a:fld>
            <a:endParaRPr lang="en-US"/>
          </a:p>
        </p:txBody>
      </p:sp>
    </p:spTree>
    <p:extLst>
      <p:ext uri="{BB962C8B-B14F-4D97-AF65-F5344CB8AC3E}">
        <p14:creationId xmlns:p14="http://schemas.microsoft.com/office/powerpoint/2010/main" val="399888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求解结果分析</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因为两类网络资源之间相互影响</a:t>
            </a:r>
            <a:r>
              <a:rPr lang="zh-CN" altLang="en-US" dirty="0"/>
              <a:t>，因此随着预算增长，分配比例并非保持不变。</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dirty="0"/>
              <a:t>带宽的单位价格指数分布</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285750" lvl="0" indent="-285750">
              <a:lnSpc>
                <a:spcPct val="150000"/>
              </a:lnSpc>
              <a:buSzPct val="40000"/>
              <a:buFont typeface="Wingdings" pitchFamily="2" charset="2"/>
              <a:buChar char="u"/>
            </a:pPr>
            <a:r>
              <a:rPr lang="zh-CN" altLang="en-US" sz="1200" dirty="0">
                <a:solidFill>
                  <a:prstClr val="black"/>
                </a:solidFill>
                <a:latin typeface="SimSun" panose="02010600030101010101" pitchFamily="2" charset="-122"/>
                <a:ea typeface="SimSun" panose="02010600030101010101" pitchFamily="2" charset="-122"/>
              </a:rPr>
              <a:t>缓存的增长趋势开始较慢，后期较快</a:t>
            </a:r>
            <a:endParaRPr lang="en-US" altLang="zh-CN" sz="1200" dirty="0">
              <a:solidFill>
                <a:prstClr val="black"/>
              </a:solidFill>
              <a:latin typeface="SimSun" panose="02010600030101010101" pitchFamily="2" charset="-122"/>
              <a:ea typeface="SimSun" panose="02010600030101010101" pitchFamily="2" charset="-122"/>
            </a:endParaRPr>
          </a:p>
          <a:p>
            <a:pPr marL="285750" lvl="0" indent="-285750">
              <a:lnSpc>
                <a:spcPct val="150000"/>
              </a:lnSpc>
              <a:buSzPct val="40000"/>
              <a:buFont typeface="Wingdings" pitchFamily="2" charset="2"/>
              <a:buChar char="u"/>
            </a:pPr>
            <a:r>
              <a:rPr lang="zh-CN" altLang="en-US" sz="1200" dirty="0">
                <a:solidFill>
                  <a:prstClr val="black"/>
                </a:solidFill>
                <a:latin typeface="SimSun" panose="02010600030101010101" pitchFamily="2" charset="-122"/>
                <a:ea typeface="SimSun" panose="02010600030101010101" pitchFamily="2" charset="-122"/>
              </a:rPr>
              <a:t>带宽的增长在开始时较快，中间较慢，最后随预算增加增长至最大值</a:t>
            </a:r>
            <a:endParaRPr lang="en-US" altLang="zh-CN" sz="1200" dirty="0">
              <a:solidFill>
                <a:prstClr val="black"/>
              </a:solidFill>
              <a:latin typeface="SimSun" panose="02010600030101010101" pitchFamily="2" charset="-122"/>
              <a:ea typeface="SimSun" panose="02010600030101010101" pitchFamily="2" charset="-122"/>
            </a:endParaRPr>
          </a:p>
          <a:p>
            <a:pPr marL="285750" lvl="0" indent="-285750">
              <a:lnSpc>
                <a:spcPct val="150000"/>
              </a:lnSpc>
              <a:buSzPct val="40000"/>
              <a:buFont typeface="Wingdings" pitchFamily="2" charset="2"/>
              <a:buChar char="u"/>
            </a:pPr>
            <a:r>
              <a:rPr lang="zh-CN" altLang="en-US" sz="1200" dirty="0">
                <a:solidFill>
                  <a:prstClr val="black"/>
                </a:solidFill>
                <a:latin typeface="SimSun" panose="02010600030101010101" pitchFamily="2" charset="-122"/>
                <a:ea typeface="SimSun" panose="02010600030101010101" pitchFamily="2" charset="-122"/>
              </a:rPr>
              <a:t>收益随着缓存和带宽的增加不断上升</a:t>
            </a:r>
            <a:endParaRPr lang="en-US" altLang="zh-CN" sz="1200" dirty="0">
              <a:solidFill>
                <a:prstClr val="black"/>
              </a:solidFill>
              <a:latin typeface="SimSun" panose="02010600030101010101" pitchFamily="2" charset="-122"/>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8</a:t>
            </a:fld>
            <a:endParaRPr lang="en-US"/>
          </a:p>
        </p:txBody>
      </p:sp>
    </p:spTree>
    <p:extLst>
      <p:ext uri="{BB962C8B-B14F-4D97-AF65-F5344CB8AC3E}">
        <p14:creationId xmlns:p14="http://schemas.microsoft.com/office/powerpoint/2010/main" val="3287068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zh-CN" altLang="en-US" sz="1600" dirty="0">
                <a:latin typeface="SimSun" panose="02010600030101010101" pitchFamily="2" charset="-122"/>
                <a:ea typeface="SimSun" panose="02010600030101010101" pitchFamily="2" charset="-122"/>
              </a:rPr>
              <a:t>广告投放示意图</a:t>
            </a:r>
            <a:endParaRPr lang="en-US" altLang="zh-CN" sz="1600" dirty="0">
              <a:latin typeface="SimSun" panose="02010600030101010101" pitchFamily="2" charset="-122"/>
              <a:ea typeface="SimSun" panose="02010600030101010101" pitchFamily="2" charset="-12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zh-CN" altLang="en-US" sz="1600" dirty="0">
                <a:latin typeface="SimSun" panose="02010600030101010101" pitchFamily="2" charset="-122"/>
                <a:ea typeface="SimSun" panose="02010600030101010101" pitchFamily="2" charset="-122"/>
              </a:rPr>
              <a:t>标示参数，位置和市场，固定一个参数（位置）时仿真结果分析，然后联合仿真结果分析</a:t>
            </a:r>
            <a:endParaRPr lang="en-US" altLang="zh-CN" sz="1600" dirty="0">
              <a:latin typeface="SimSun" panose="02010600030101010101" pitchFamily="2" charset="-122"/>
              <a:ea typeface="SimSun" panose="02010600030101010101" pitchFamily="2" charset="-12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ltLang="zh-CN" sz="1600" dirty="0">
              <a:latin typeface="SimSun" panose="02010600030101010101" pitchFamily="2" charset="-122"/>
              <a:ea typeface="SimSun" panose="02010600030101010101" pitchFamily="2" charset="-12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ltLang="zh-CN" sz="1600" dirty="0">
              <a:latin typeface="SimSun" panose="02010600030101010101" pitchFamily="2" charset="-122"/>
              <a:ea typeface="SimSun" panose="02010600030101010101" pitchFamily="2" charset="-12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1" lang="zh-CN" altLang="en-US" sz="1600" dirty="0"/>
              <a:t>公式放后边，直接说明变量对最终目标的影响</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ltLang="zh-CN" sz="1600" dirty="0">
              <a:latin typeface="SimSun" panose="02010600030101010101" pitchFamily="2" charset="-122"/>
              <a:ea typeface="SimSun" panose="02010600030101010101" pitchFamily="2" charset="-12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ltLang="zh-CN" sz="1600" dirty="0">
              <a:latin typeface="SimSun" panose="02010600030101010101" pitchFamily="2" charset="-122"/>
              <a:ea typeface="SimSun" panose="02010600030101010101" pitchFamily="2" charset="-12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zh-CN" altLang="en-US" sz="1600" dirty="0">
                <a:latin typeface="SimSun" panose="02010600030101010101" pitchFamily="2" charset="-122"/>
                <a:ea typeface="SimSun" panose="02010600030101010101" pitchFamily="2" charset="-122"/>
              </a:rPr>
              <a:t>内容商通过提供视频服务吸引用户</a:t>
            </a:r>
            <a:endParaRPr lang="en-US" altLang="zh-CN" sz="1600" dirty="0">
              <a:latin typeface="SimSun" panose="02010600030101010101" pitchFamily="2" charset="-122"/>
              <a:ea typeface="SimSun" panose="02010600030101010101" pitchFamily="2" charset="-12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ltLang="zh-CN" sz="1600" dirty="0">
              <a:latin typeface="SimSun" panose="02010600030101010101" pitchFamily="2" charset="-122"/>
              <a:ea typeface="SimSun" panose="02010600030101010101" pitchFamily="2" charset="-12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ltLang="zh-CN" sz="1600" dirty="0">
              <a:latin typeface="SimSun" panose="02010600030101010101" pitchFamily="2" charset="-122"/>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b="1" dirty="0">
                <a:latin typeface="SimSun" panose="02010600030101010101" pitchFamily="2" charset="-122"/>
                <a:ea typeface="SimSun" panose="02010600030101010101" pitchFamily="2" charset="-122"/>
              </a:rPr>
              <a:t>由于广告插入，会使得在相同网络资源下系统中平衡时的数据量发生变化</a:t>
            </a:r>
            <a:endParaRPr lang="en-US" altLang="zh-CN" sz="1600" b="1" dirty="0">
              <a:latin typeface="SimSun" panose="02010600030101010101" pitchFamily="2" charset="-122"/>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600" dirty="0">
                <a:latin typeface="SimSun" panose="02010600030101010101" pitchFamily="2" charset="-122"/>
                <a:ea typeface="SimSun" panose="02010600030101010101" pitchFamily="2" charset="-122"/>
              </a:rPr>
              <a:t>用户观看视频需要满足两个条件：</a:t>
            </a:r>
            <a:endParaRPr lang="en-US" altLang="zh-CN" sz="1600" dirty="0">
              <a:latin typeface="SimSun" panose="02010600030101010101" pitchFamily="2" charset="-122"/>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latin typeface="SimSun" panose="02010600030101010101" pitchFamily="2" charset="-122"/>
              <a:ea typeface="SimSun" panose="02010600030101010101" pitchFamily="2" charset="-122"/>
            </a:endParaRPr>
          </a:p>
          <a:p>
            <a:endParaRPr lang="en-US" dirty="0"/>
          </a:p>
        </p:txBody>
      </p:sp>
      <p:sp>
        <p:nvSpPr>
          <p:cNvPr id="4" name="Slide Number Placeholder 3"/>
          <p:cNvSpPr>
            <a:spLocks noGrp="1"/>
          </p:cNvSpPr>
          <p:nvPr>
            <p:ph type="sldNum" sz="quarter" idx="5"/>
          </p:nvPr>
        </p:nvSpPr>
        <p:spPr/>
        <p:txBody>
          <a:bodyPr/>
          <a:lstStyle/>
          <a:p>
            <a:fld id="{FC965BF8-158E-DD45-B790-E10AC721A3D3}" type="slidenum">
              <a:rPr lang="en-US" smtClean="0"/>
              <a:t>9</a:t>
            </a:fld>
            <a:endParaRPr lang="en-US"/>
          </a:p>
        </p:txBody>
      </p:sp>
    </p:spTree>
    <p:extLst>
      <p:ext uri="{BB962C8B-B14F-4D97-AF65-F5344CB8AC3E}">
        <p14:creationId xmlns:p14="http://schemas.microsoft.com/office/powerpoint/2010/main" val="244459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D945-5470-FD41-AE5B-43DA60E68E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C233A0-D607-E845-88C4-544DA04029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B73200-C6C0-4F43-9CE5-044A56B4E9F1}"/>
              </a:ext>
            </a:extLst>
          </p:cNvPr>
          <p:cNvSpPr>
            <a:spLocks noGrp="1"/>
          </p:cNvSpPr>
          <p:nvPr>
            <p:ph type="dt" sz="half" idx="10"/>
          </p:nvPr>
        </p:nvSpPr>
        <p:spPr/>
        <p:txBody>
          <a:bodyPr/>
          <a:lstStyle/>
          <a:p>
            <a:fld id="{A81FB960-1EE1-7445-B4C6-3C76840DFC5C}" type="datetimeFigureOut">
              <a:rPr lang="en-US" smtClean="0"/>
              <a:t>5/19/21</a:t>
            </a:fld>
            <a:endParaRPr lang="en-US"/>
          </a:p>
        </p:txBody>
      </p:sp>
      <p:sp>
        <p:nvSpPr>
          <p:cNvPr id="5" name="Footer Placeholder 4">
            <a:extLst>
              <a:ext uri="{FF2B5EF4-FFF2-40B4-BE49-F238E27FC236}">
                <a16:creationId xmlns:a16="http://schemas.microsoft.com/office/drawing/2014/main" id="{4290355D-13BE-C94B-AE7F-B1B4D22EF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04EF1-F234-F843-9DF2-F174BDEB1464}"/>
              </a:ext>
            </a:extLst>
          </p:cNvPr>
          <p:cNvSpPr>
            <a:spLocks noGrp="1"/>
          </p:cNvSpPr>
          <p:nvPr>
            <p:ph type="sldNum" sz="quarter" idx="12"/>
          </p:nvPr>
        </p:nvSpPr>
        <p:spPr/>
        <p:txBody>
          <a:bodyPr/>
          <a:lstStyle/>
          <a:p>
            <a:fld id="{B3DF76F2-F412-664F-9110-0E2CDD21A45A}" type="slidenum">
              <a:rPr lang="en-US" smtClean="0"/>
              <a:t>‹#›</a:t>
            </a:fld>
            <a:endParaRPr lang="en-US"/>
          </a:p>
        </p:txBody>
      </p:sp>
    </p:spTree>
    <p:extLst>
      <p:ext uri="{BB962C8B-B14F-4D97-AF65-F5344CB8AC3E}">
        <p14:creationId xmlns:p14="http://schemas.microsoft.com/office/powerpoint/2010/main" val="273662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BE4FB-0F76-FC40-84F1-C7F0EA5BD2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37EEBA-EF76-3C40-840A-0FCCECDF1B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D6593-23A9-F647-B3AE-590BA9FC1020}"/>
              </a:ext>
            </a:extLst>
          </p:cNvPr>
          <p:cNvSpPr>
            <a:spLocks noGrp="1"/>
          </p:cNvSpPr>
          <p:nvPr>
            <p:ph type="dt" sz="half" idx="10"/>
          </p:nvPr>
        </p:nvSpPr>
        <p:spPr/>
        <p:txBody>
          <a:bodyPr/>
          <a:lstStyle/>
          <a:p>
            <a:fld id="{A81FB960-1EE1-7445-B4C6-3C76840DFC5C}" type="datetimeFigureOut">
              <a:rPr lang="en-US" smtClean="0"/>
              <a:t>5/19/21</a:t>
            </a:fld>
            <a:endParaRPr lang="en-US"/>
          </a:p>
        </p:txBody>
      </p:sp>
      <p:sp>
        <p:nvSpPr>
          <p:cNvPr id="5" name="Footer Placeholder 4">
            <a:extLst>
              <a:ext uri="{FF2B5EF4-FFF2-40B4-BE49-F238E27FC236}">
                <a16:creationId xmlns:a16="http://schemas.microsoft.com/office/drawing/2014/main" id="{F6FF2675-29D9-FD44-B1FD-037731ECB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7615D-6D02-0146-870A-F3E277B479EB}"/>
              </a:ext>
            </a:extLst>
          </p:cNvPr>
          <p:cNvSpPr>
            <a:spLocks noGrp="1"/>
          </p:cNvSpPr>
          <p:nvPr>
            <p:ph type="sldNum" sz="quarter" idx="12"/>
          </p:nvPr>
        </p:nvSpPr>
        <p:spPr/>
        <p:txBody>
          <a:bodyPr/>
          <a:lstStyle/>
          <a:p>
            <a:fld id="{B3DF76F2-F412-664F-9110-0E2CDD21A45A}" type="slidenum">
              <a:rPr lang="en-US" smtClean="0"/>
              <a:t>‹#›</a:t>
            </a:fld>
            <a:endParaRPr lang="en-US"/>
          </a:p>
        </p:txBody>
      </p:sp>
    </p:spTree>
    <p:extLst>
      <p:ext uri="{BB962C8B-B14F-4D97-AF65-F5344CB8AC3E}">
        <p14:creationId xmlns:p14="http://schemas.microsoft.com/office/powerpoint/2010/main" val="349270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56D41B-10C0-4244-85F4-B744F7A7CC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2FFCFF-DDEE-EE45-9169-FB12C7B368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C7E27-E919-834E-B204-A8A0E42004EA}"/>
              </a:ext>
            </a:extLst>
          </p:cNvPr>
          <p:cNvSpPr>
            <a:spLocks noGrp="1"/>
          </p:cNvSpPr>
          <p:nvPr>
            <p:ph type="dt" sz="half" idx="10"/>
          </p:nvPr>
        </p:nvSpPr>
        <p:spPr/>
        <p:txBody>
          <a:bodyPr/>
          <a:lstStyle/>
          <a:p>
            <a:fld id="{A81FB960-1EE1-7445-B4C6-3C76840DFC5C}" type="datetimeFigureOut">
              <a:rPr lang="en-US" smtClean="0"/>
              <a:t>5/19/21</a:t>
            </a:fld>
            <a:endParaRPr lang="en-US"/>
          </a:p>
        </p:txBody>
      </p:sp>
      <p:sp>
        <p:nvSpPr>
          <p:cNvPr id="5" name="Footer Placeholder 4">
            <a:extLst>
              <a:ext uri="{FF2B5EF4-FFF2-40B4-BE49-F238E27FC236}">
                <a16:creationId xmlns:a16="http://schemas.microsoft.com/office/drawing/2014/main" id="{6DB2A4B0-052F-C447-848D-5E552A046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F8CCE-DBC3-5345-BC61-B9D849EDFD3A}"/>
              </a:ext>
            </a:extLst>
          </p:cNvPr>
          <p:cNvSpPr>
            <a:spLocks noGrp="1"/>
          </p:cNvSpPr>
          <p:nvPr>
            <p:ph type="sldNum" sz="quarter" idx="12"/>
          </p:nvPr>
        </p:nvSpPr>
        <p:spPr/>
        <p:txBody>
          <a:bodyPr/>
          <a:lstStyle/>
          <a:p>
            <a:fld id="{B3DF76F2-F412-664F-9110-0E2CDD21A45A}" type="slidenum">
              <a:rPr lang="en-US" smtClean="0"/>
              <a:t>‹#›</a:t>
            </a:fld>
            <a:endParaRPr lang="en-US"/>
          </a:p>
        </p:txBody>
      </p:sp>
    </p:spTree>
    <p:extLst>
      <p:ext uri="{BB962C8B-B14F-4D97-AF65-F5344CB8AC3E}">
        <p14:creationId xmlns:p14="http://schemas.microsoft.com/office/powerpoint/2010/main" val="56497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F766-7063-0745-B597-A478446FBF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E044A-102E-814E-BFE4-A680F1636C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3FBDB-4953-084C-8E08-96DE26CAF0B3}"/>
              </a:ext>
            </a:extLst>
          </p:cNvPr>
          <p:cNvSpPr>
            <a:spLocks noGrp="1"/>
          </p:cNvSpPr>
          <p:nvPr>
            <p:ph type="dt" sz="half" idx="10"/>
          </p:nvPr>
        </p:nvSpPr>
        <p:spPr/>
        <p:txBody>
          <a:bodyPr/>
          <a:lstStyle/>
          <a:p>
            <a:fld id="{A81FB960-1EE1-7445-B4C6-3C76840DFC5C}" type="datetimeFigureOut">
              <a:rPr lang="en-US" smtClean="0"/>
              <a:t>5/19/21</a:t>
            </a:fld>
            <a:endParaRPr lang="en-US"/>
          </a:p>
        </p:txBody>
      </p:sp>
      <p:sp>
        <p:nvSpPr>
          <p:cNvPr id="5" name="Footer Placeholder 4">
            <a:extLst>
              <a:ext uri="{FF2B5EF4-FFF2-40B4-BE49-F238E27FC236}">
                <a16:creationId xmlns:a16="http://schemas.microsoft.com/office/drawing/2014/main" id="{9E2C8DE8-020C-F344-9939-9753E4CC1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42DDC-F89A-B440-B802-7180442EA7AA}"/>
              </a:ext>
            </a:extLst>
          </p:cNvPr>
          <p:cNvSpPr>
            <a:spLocks noGrp="1"/>
          </p:cNvSpPr>
          <p:nvPr>
            <p:ph type="sldNum" sz="quarter" idx="12"/>
          </p:nvPr>
        </p:nvSpPr>
        <p:spPr/>
        <p:txBody>
          <a:bodyPr/>
          <a:lstStyle/>
          <a:p>
            <a:fld id="{B3DF76F2-F412-664F-9110-0E2CDD21A45A}" type="slidenum">
              <a:rPr lang="en-US" smtClean="0"/>
              <a:t>‹#›</a:t>
            </a:fld>
            <a:endParaRPr lang="en-US"/>
          </a:p>
        </p:txBody>
      </p:sp>
    </p:spTree>
    <p:extLst>
      <p:ext uri="{BB962C8B-B14F-4D97-AF65-F5344CB8AC3E}">
        <p14:creationId xmlns:p14="http://schemas.microsoft.com/office/powerpoint/2010/main" val="135065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9E7E-5041-7A46-9021-37171F306E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E87FD2-63CD-9D47-82F4-DA6DA1671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184307-CD4E-6942-976C-659D059E7150}"/>
              </a:ext>
            </a:extLst>
          </p:cNvPr>
          <p:cNvSpPr>
            <a:spLocks noGrp="1"/>
          </p:cNvSpPr>
          <p:nvPr>
            <p:ph type="dt" sz="half" idx="10"/>
          </p:nvPr>
        </p:nvSpPr>
        <p:spPr/>
        <p:txBody>
          <a:bodyPr/>
          <a:lstStyle/>
          <a:p>
            <a:fld id="{A81FB960-1EE1-7445-B4C6-3C76840DFC5C}" type="datetimeFigureOut">
              <a:rPr lang="en-US" smtClean="0"/>
              <a:t>5/19/21</a:t>
            </a:fld>
            <a:endParaRPr lang="en-US"/>
          </a:p>
        </p:txBody>
      </p:sp>
      <p:sp>
        <p:nvSpPr>
          <p:cNvPr id="5" name="Footer Placeholder 4">
            <a:extLst>
              <a:ext uri="{FF2B5EF4-FFF2-40B4-BE49-F238E27FC236}">
                <a16:creationId xmlns:a16="http://schemas.microsoft.com/office/drawing/2014/main" id="{0A53CA63-0FC4-B84E-B10D-29485B10D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A610B6-795B-534F-8A0D-40ADBBCEC84E}"/>
              </a:ext>
            </a:extLst>
          </p:cNvPr>
          <p:cNvSpPr>
            <a:spLocks noGrp="1"/>
          </p:cNvSpPr>
          <p:nvPr>
            <p:ph type="sldNum" sz="quarter" idx="12"/>
          </p:nvPr>
        </p:nvSpPr>
        <p:spPr/>
        <p:txBody>
          <a:bodyPr/>
          <a:lstStyle/>
          <a:p>
            <a:fld id="{B3DF76F2-F412-664F-9110-0E2CDD21A45A}" type="slidenum">
              <a:rPr lang="en-US" smtClean="0"/>
              <a:t>‹#›</a:t>
            </a:fld>
            <a:endParaRPr lang="en-US"/>
          </a:p>
        </p:txBody>
      </p:sp>
    </p:spTree>
    <p:extLst>
      <p:ext uri="{BB962C8B-B14F-4D97-AF65-F5344CB8AC3E}">
        <p14:creationId xmlns:p14="http://schemas.microsoft.com/office/powerpoint/2010/main" val="6342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8745-0113-AA4B-A1F3-6BBD6564D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DBF5AD-A120-F346-8FB6-29D33D640B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E2E9AF-5D9D-3F42-90BF-771897B047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DC6397-CAD6-FE47-B1AB-CC4E788C3919}"/>
              </a:ext>
            </a:extLst>
          </p:cNvPr>
          <p:cNvSpPr>
            <a:spLocks noGrp="1"/>
          </p:cNvSpPr>
          <p:nvPr>
            <p:ph type="dt" sz="half" idx="10"/>
          </p:nvPr>
        </p:nvSpPr>
        <p:spPr/>
        <p:txBody>
          <a:bodyPr/>
          <a:lstStyle/>
          <a:p>
            <a:fld id="{A81FB960-1EE1-7445-B4C6-3C76840DFC5C}" type="datetimeFigureOut">
              <a:rPr lang="en-US" smtClean="0"/>
              <a:t>5/19/21</a:t>
            </a:fld>
            <a:endParaRPr lang="en-US"/>
          </a:p>
        </p:txBody>
      </p:sp>
      <p:sp>
        <p:nvSpPr>
          <p:cNvPr id="6" name="Footer Placeholder 5">
            <a:extLst>
              <a:ext uri="{FF2B5EF4-FFF2-40B4-BE49-F238E27FC236}">
                <a16:creationId xmlns:a16="http://schemas.microsoft.com/office/drawing/2014/main" id="{1626493A-DC70-0B4E-87F6-6D740523E9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3CC68C-B784-9A4E-BA32-7AB5A76F0526}"/>
              </a:ext>
            </a:extLst>
          </p:cNvPr>
          <p:cNvSpPr>
            <a:spLocks noGrp="1"/>
          </p:cNvSpPr>
          <p:nvPr>
            <p:ph type="sldNum" sz="quarter" idx="12"/>
          </p:nvPr>
        </p:nvSpPr>
        <p:spPr/>
        <p:txBody>
          <a:bodyPr/>
          <a:lstStyle/>
          <a:p>
            <a:fld id="{B3DF76F2-F412-664F-9110-0E2CDD21A45A}" type="slidenum">
              <a:rPr lang="en-US" smtClean="0"/>
              <a:t>‹#›</a:t>
            </a:fld>
            <a:endParaRPr lang="en-US"/>
          </a:p>
        </p:txBody>
      </p:sp>
    </p:spTree>
    <p:extLst>
      <p:ext uri="{BB962C8B-B14F-4D97-AF65-F5344CB8AC3E}">
        <p14:creationId xmlns:p14="http://schemas.microsoft.com/office/powerpoint/2010/main" val="404154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62FB3-B307-9842-9F80-D9CF189A80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94D52F-72BD-0A4A-B564-5BAEDC5DE6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1B282A-440C-6A4B-8583-B2F9A7860D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4C9858-BA05-544F-B547-7C71CDB0DE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632D3F-AB27-7143-9EA2-CB40EC7F2C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6766E7-322B-0F40-9779-198CA22F34D8}"/>
              </a:ext>
            </a:extLst>
          </p:cNvPr>
          <p:cNvSpPr>
            <a:spLocks noGrp="1"/>
          </p:cNvSpPr>
          <p:nvPr>
            <p:ph type="dt" sz="half" idx="10"/>
          </p:nvPr>
        </p:nvSpPr>
        <p:spPr/>
        <p:txBody>
          <a:bodyPr/>
          <a:lstStyle/>
          <a:p>
            <a:fld id="{A81FB960-1EE1-7445-B4C6-3C76840DFC5C}" type="datetimeFigureOut">
              <a:rPr lang="en-US" smtClean="0"/>
              <a:t>5/19/21</a:t>
            </a:fld>
            <a:endParaRPr lang="en-US"/>
          </a:p>
        </p:txBody>
      </p:sp>
      <p:sp>
        <p:nvSpPr>
          <p:cNvPr id="8" name="Footer Placeholder 7">
            <a:extLst>
              <a:ext uri="{FF2B5EF4-FFF2-40B4-BE49-F238E27FC236}">
                <a16:creationId xmlns:a16="http://schemas.microsoft.com/office/drawing/2014/main" id="{5AD9F3AE-13E3-8641-8A55-B84F3A70A6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52C073-B232-7A4F-8B1F-B84D2D56843E}"/>
              </a:ext>
            </a:extLst>
          </p:cNvPr>
          <p:cNvSpPr>
            <a:spLocks noGrp="1"/>
          </p:cNvSpPr>
          <p:nvPr>
            <p:ph type="sldNum" sz="quarter" idx="12"/>
          </p:nvPr>
        </p:nvSpPr>
        <p:spPr/>
        <p:txBody>
          <a:bodyPr/>
          <a:lstStyle/>
          <a:p>
            <a:fld id="{B3DF76F2-F412-664F-9110-0E2CDD21A45A}" type="slidenum">
              <a:rPr lang="en-US" smtClean="0"/>
              <a:t>‹#›</a:t>
            </a:fld>
            <a:endParaRPr lang="en-US"/>
          </a:p>
        </p:txBody>
      </p:sp>
    </p:spTree>
    <p:extLst>
      <p:ext uri="{BB962C8B-B14F-4D97-AF65-F5344CB8AC3E}">
        <p14:creationId xmlns:p14="http://schemas.microsoft.com/office/powerpoint/2010/main" val="131157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F5958-6531-A24C-B274-AB7AB6F200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71AAC0-0ABB-B04C-A7FB-1BF0551191ED}"/>
              </a:ext>
            </a:extLst>
          </p:cNvPr>
          <p:cNvSpPr>
            <a:spLocks noGrp="1"/>
          </p:cNvSpPr>
          <p:nvPr>
            <p:ph type="dt" sz="half" idx="10"/>
          </p:nvPr>
        </p:nvSpPr>
        <p:spPr/>
        <p:txBody>
          <a:bodyPr/>
          <a:lstStyle/>
          <a:p>
            <a:fld id="{A81FB960-1EE1-7445-B4C6-3C76840DFC5C}" type="datetimeFigureOut">
              <a:rPr lang="en-US" smtClean="0"/>
              <a:t>5/19/21</a:t>
            </a:fld>
            <a:endParaRPr lang="en-US"/>
          </a:p>
        </p:txBody>
      </p:sp>
      <p:sp>
        <p:nvSpPr>
          <p:cNvPr id="4" name="Footer Placeholder 3">
            <a:extLst>
              <a:ext uri="{FF2B5EF4-FFF2-40B4-BE49-F238E27FC236}">
                <a16:creationId xmlns:a16="http://schemas.microsoft.com/office/drawing/2014/main" id="{9F178F3C-7098-C348-9B30-9AB0267B5F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4407B7-68E3-CB47-A03E-8C1A63039CD8}"/>
              </a:ext>
            </a:extLst>
          </p:cNvPr>
          <p:cNvSpPr>
            <a:spLocks noGrp="1"/>
          </p:cNvSpPr>
          <p:nvPr>
            <p:ph type="sldNum" sz="quarter" idx="12"/>
          </p:nvPr>
        </p:nvSpPr>
        <p:spPr/>
        <p:txBody>
          <a:bodyPr/>
          <a:lstStyle/>
          <a:p>
            <a:fld id="{B3DF76F2-F412-664F-9110-0E2CDD21A45A}" type="slidenum">
              <a:rPr lang="en-US" smtClean="0"/>
              <a:t>‹#›</a:t>
            </a:fld>
            <a:endParaRPr lang="en-US"/>
          </a:p>
        </p:txBody>
      </p:sp>
    </p:spTree>
    <p:extLst>
      <p:ext uri="{BB962C8B-B14F-4D97-AF65-F5344CB8AC3E}">
        <p14:creationId xmlns:p14="http://schemas.microsoft.com/office/powerpoint/2010/main" val="350715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18CF8-613C-1346-889A-FBC48956535A}"/>
              </a:ext>
            </a:extLst>
          </p:cNvPr>
          <p:cNvSpPr>
            <a:spLocks noGrp="1"/>
          </p:cNvSpPr>
          <p:nvPr>
            <p:ph type="dt" sz="half" idx="10"/>
          </p:nvPr>
        </p:nvSpPr>
        <p:spPr/>
        <p:txBody>
          <a:bodyPr/>
          <a:lstStyle/>
          <a:p>
            <a:fld id="{A81FB960-1EE1-7445-B4C6-3C76840DFC5C}" type="datetimeFigureOut">
              <a:rPr lang="en-US" smtClean="0"/>
              <a:t>5/19/21</a:t>
            </a:fld>
            <a:endParaRPr lang="en-US"/>
          </a:p>
        </p:txBody>
      </p:sp>
      <p:sp>
        <p:nvSpPr>
          <p:cNvPr id="3" name="Footer Placeholder 2">
            <a:extLst>
              <a:ext uri="{FF2B5EF4-FFF2-40B4-BE49-F238E27FC236}">
                <a16:creationId xmlns:a16="http://schemas.microsoft.com/office/drawing/2014/main" id="{FF5710B6-56F8-8C4D-BE57-BF8837277F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06905F-B1E3-5549-A5F6-F9D58B14AFC8}"/>
              </a:ext>
            </a:extLst>
          </p:cNvPr>
          <p:cNvSpPr>
            <a:spLocks noGrp="1"/>
          </p:cNvSpPr>
          <p:nvPr>
            <p:ph type="sldNum" sz="quarter" idx="12"/>
          </p:nvPr>
        </p:nvSpPr>
        <p:spPr/>
        <p:txBody>
          <a:bodyPr/>
          <a:lstStyle/>
          <a:p>
            <a:fld id="{B3DF76F2-F412-664F-9110-0E2CDD21A45A}" type="slidenum">
              <a:rPr lang="en-US" smtClean="0"/>
              <a:t>‹#›</a:t>
            </a:fld>
            <a:endParaRPr lang="en-US"/>
          </a:p>
        </p:txBody>
      </p:sp>
    </p:spTree>
    <p:extLst>
      <p:ext uri="{BB962C8B-B14F-4D97-AF65-F5344CB8AC3E}">
        <p14:creationId xmlns:p14="http://schemas.microsoft.com/office/powerpoint/2010/main" val="30056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DEEC-C045-D846-A12D-25DD5B6836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F983B3-5261-4E42-A825-216F5E437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5D5588-A3F0-AE4D-81FC-D77D1212A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C2C328-C488-9A48-AF42-FBFD206AB9B4}"/>
              </a:ext>
            </a:extLst>
          </p:cNvPr>
          <p:cNvSpPr>
            <a:spLocks noGrp="1"/>
          </p:cNvSpPr>
          <p:nvPr>
            <p:ph type="dt" sz="half" idx="10"/>
          </p:nvPr>
        </p:nvSpPr>
        <p:spPr/>
        <p:txBody>
          <a:bodyPr/>
          <a:lstStyle/>
          <a:p>
            <a:fld id="{A81FB960-1EE1-7445-B4C6-3C76840DFC5C}" type="datetimeFigureOut">
              <a:rPr lang="en-US" smtClean="0"/>
              <a:t>5/19/21</a:t>
            </a:fld>
            <a:endParaRPr lang="en-US"/>
          </a:p>
        </p:txBody>
      </p:sp>
      <p:sp>
        <p:nvSpPr>
          <p:cNvPr id="6" name="Footer Placeholder 5">
            <a:extLst>
              <a:ext uri="{FF2B5EF4-FFF2-40B4-BE49-F238E27FC236}">
                <a16:creationId xmlns:a16="http://schemas.microsoft.com/office/drawing/2014/main" id="{C50A63D7-97C0-A544-B4F2-B3F9377296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27462-C94A-5640-9CA6-D78D65B6DE50}"/>
              </a:ext>
            </a:extLst>
          </p:cNvPr>
          <p:cNvSpPr>
            <a:spLocks noGrp="1"/>
          </p:cNvSpPr>
          <p:nvPr>
            <p:ph type="sldNum" sz="quarter" idx="12"/>
          </p:nvPr>
        </p:nvSpPr>
        <p:spPr/>
        <p:txBody>
          <a:bodyPr/>
          <a:lstStyle/>
          <a:p>
            <a:fld id="{B3DF76F2-F412-664F-9110-0E2CDD21A45A}" type="slidenum">
              <a:rPr lang="en-US" smtClean="0"/>
              <a:t>‹#›</a:t>
            </a:fld>
            <a:endParaRPr lang="en-US"/>
          </a:p>
        </p:txBody>
      </p:sp>
    </p:spTree>
    <p:extLst>
      <p:ext uri="{BB962C8B-B14F-4D97-AF65-F5344CB8AC3E}">
        <p14:creationId xmlns:p14="http://schemas.microsoft.com/office/powerpoint/2010/main" val="1244747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190E-DA35-7246-BEC4-1EEB1FF43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9CA1D3-0F5C-7C46-BCDD-D7E4BBD46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0415F6-B431-024A-99D4-CCED6F7FD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D0714A-461A-2F48-BB5E-33C79DAF85C5}"/>
              </a:ext>
            </a:extLst>
          </p:cNvPr>
          <p:cNvSpPr>
            <a:spLocks noGrp="1"/>
          </p:cNvSpPr>
          <p:nvPr>
            <p:ph type="dt" sz="half" idx="10"/>
          </p:nvPr>
        </p:nvSpPr>
        <p:spPr/>
        <p:txBody>
          <a:bodyPr/>
          <a:lstStyle/>
          <a:p>
            <a:fld id="{A81FB960-1EE1-7445-B4C6-3C76840DFC5C}" type="datetimeFigureOut">
              <a:rPr lang="en-US" smtClean="0"/>
              <a:t>5/19/21</a:t>
            </a:fld>
            <a:endParaRPr lang="en-US"/>
          </a:p>
        </p:txBody>
      </p:sp>
      <p:sp>
        <p:nvSpPr>
          <p:cNvPr id="6" name="Footer Placeholder 5">
            <a:extLst>
              <a:ext uri="{FF2B5EF4-FFF2-40B4-BE49-F238E27FC236}">
                <a16:creationId xmlns:a16="http://schemas.microsoft.com/office/drawing/2014/main" id="{F40AD676-2679-2E4C-B374-7D25DFAAE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6A5B4-7E38-8D4B-981B-B372C0E75318}"/>
              </a:ext>
            </a:extLst>
          </p:cNvPr>
          <p:cNvSpPr>
            <a:spLocks noGrp="1"/>
          </p:cNvSpPr>
          <p:nvPr>
            <p:ph type="sldNum" sz="quarter" idx="12"/>
          </p:nvPr>
        </p:nvSpPr>
        <p:spPr/>
        <p:txBody>
          <a:bodyPr/>
          <a:lstStyle/>
          <a:p>
            <a:fld id="{B3DF76F2-F412-664F-9110-0E2CDD21A45A}" type="slidenum">
              <a:rPr lang="en-US" smtClean="0"/>
              <a:t>‹#›</a:t>
            </a:fld>
            <a:endParaRPr lang="en-US"/>
          </a:p>
        </p:txBody>
      </p:sp>
    </p:spTree>
    <p:extLst>
      <p:ext uri="{BB962C8B-B14F-4D97-AF65-F5344CB8AC3E}">
        <p14:creationId xmlns:p14="http://schemas.microsoft.com/office/powerpoint/2010/main" val="2316742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038811-4CB3-AF45-BD2A-018EF8529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2D8752-CA86-9E41-9323-EB5A672C4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DDA413-72A7-854E-A5C2-9014BEC12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1FB960-1EE1-7445-B4C6-3C76840DFC5C}" type="datetimeFigureOut">
              <a:rPr lang="en-US" smtClean="0"/>
              <a:t>5/19/21</a:t>
            </a:fld>
            <a:endParaRPr lang="en-US"/>
          </a:p>
        </p:txBody>
      </p:sp>
      <p:sp>
        <p:nvSpPr>
          <p:cNvPr id="5" name="Footer Placeholder 4">
            <a:extLst>
              <a:ext uri="{FF2B5EF4-FFF2-40B4-BE49-F238E27FC236}">
                <a16:creationId xmlns:a16="http://schemas.microsoft.com/office/drawing/2014/main" id="{EDD989E0-1EA4-3A4C-A69D-4E33CF2B07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23EE7D-D9E6-A349-8A0D-5FE8077BF3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F76F2-F412-664F-9110-0E2CDD21A45A}" type="slidenum">
              <a:rPr lang="en-US" smtClean="0"/>
              <a:t>‹#›</a:t>
            </a:fld>
            <a:endParaRPr lang="en-US"/>
          </a:p>
        </p:txBody>
      </p:sp>
    </p:spTree>
    <p:extLst>
      <p:ext uri="{BB962C8B-B14F-4D97-AF65-F5344CB8AC3E}">
        <p14:creationId xmlns:p14="http://schemas.microsoft.com/office/powerpoint/2010/main" val="145378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jpe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组合 2">
            <a:extLst>
              <a:ext uri="{FF2B5EF4-FFF2-40B4-BE49-F238E27FC236}">
                <a16:creationId xmlns:a16="http://schemas.microsoft.com/office/drawing/2014/main" id="{40650594-6E02-9A4B-97F8-A1192A8CF33D}"/>
              </a:ext>
            </a:extLst>
          </p:cNvPr>
          <p:cNvGrpSpPr>
            <a:grpSpLocks noChangeAspect="1"/>
          </p:cNvGrpSpPr>
          <p:nvPr/>
        </p:nvGrpSpPr>
        <p:grpSpPr bwMode="auto">
          <a:xfrm>
            <a:off x="2903955" y="774367"/>
            <a:ext cx="5961062" cy="1441450"/>
            <a:chOff x="0" y="0"/>
            <a:chExt cx="5960568" cy="1440160"/>
          </a:xfrm>
        </p:grpSpPr>
        <p:pic>
          <p:nvPicPr>
            <p:cNvPr id="6" name="Picture 2" descr="C:\Documents and Settings\Administrator\桌面\logo_副本.png">
              <a:extLst>
                <a:ext uri="{FF2B5EF4-FFF2-40B4-BE49-F238E27FC236}">
                  <a16:creationId xmlns:a16="http://schemas.microsoft.com/office/drawing/2014/main" id="{0E6838D6-C261-A64B-AFF1-3EE0BE1D49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4016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
              <a:extLst>
                <a:ext uri="{FF2B5EF4-FFF2-40B4-BE49-F238E27FC236}">
                  <a16:creationId xmlns:a16="http://schemas.microsoft.com/office/drawing/2014/main" id="{93779532-04FD-4141-8EF3-A121AD6911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0568" y="138411"/>
              <a:ext cx="4320000" cy="116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1">
            <a:extLst>
              <a:ext uri="{FF2B5EF4-FFF2-40B4-BE49-F238E27FC236}">
                <a16:creationId xmlns:a16="http://schemas.microsoft.com/office/drawing/2014/main" id="{725621DF-DA13-044F-ADBE-A00DFBD8D2EB}"/>
              </a:ext>
            </a:extLst>
          </p:cNvPr>
          <p:cNvSpPr/>
          <p:nvPr/>
        </p:nvSpPr>
        <p:spPr>
          <a:xfrm>
            <a:off x="3131086" y="2427874"/>
            <a:ext cx="5929828" cy="1077218"/>
          </a:xfrm>
          <a:prstGeom prst="rect">
            <a:avLst/>
          </a:prstGeom>
        </p:spPr>
        <p:txBody>
          <a:bodyPr wrap="none">
            <a:spAutoFit/>
          </a:bodyPr>
          <a:lstStyle/>
          <a:p>
            <a:pPr algn="ctr"/>
            <a:r>
              <a:rPr lang="zh-CN" altLang="en-US" sz="3200" b="1" dirty="0">
                <a:latin typeface="方正大标宋简体" panose="02010601030101010101" pitchFamily="2" charset="-122"/>
                <a:ea typeface="方正大标宋简体" panose="02010601030101010101" pitchFamily="2" charset="-122"/>
              </a:rPr>
              <a:t>关于在线视频系统中</a:t>
            </a:r>
            <a:endParaRPr lang="en-US" altLang="zh-CN" sz="3200" b="1" dirty="0">
              <a:latin typeface="方正大标宋简体" panose="02010601030101010101" pitchFamily="2" charset="-122"/>
              <a:ea typeface="方正大标宋简体" panose="02010601030101010101" pitchFamily="2" charset="-122"/>
            </a:endParaRPr>
          </a:p>
          <a:p>
            <a:pPr algn="ctr"/>
            <a:r>
              <a:rPr lang="zh-CN" altLang="en-US" sz="3200" b="1" dirty="0">
                <a:latin typeface="方正大标宋简体" panose="02010601030101010101" pitchFamily="2" charset="-122"/>
                <a:ea typeface="方正大标宋简体" panose="02010601030101010101" pitchFamily="2" charset="-122"/>
              </a:rPr>
              <a:t>网络资源部署和广告投放的研究</a:t>
            </a:r>
          </a:p>
        </p:txBody>
      </p:sp>
      <p:graphicFrame>
        <p:nvGraphicFramePr>
          <p:cNvPr id="10" name="Table 9">
            <a:extLst>
              <a:ext uri="{FF2B5EF4-FFF2-40B4-BE49-F238E27FC236}">
                <a16:creationId xmlns:a16="http://schemas.microsoft.com/office/drawing/2014/main" id="{1B6C358C-7109-AB44-8B9C-73D328E44664}"/>
              </a:ext>
            </a:extLst>
          </p:cNvPr>
          <p:cNvGraphicFramePr>
            <a:graphicFrameLocks noGrp="1"/>
          </p:cNvGraphicFramePr>
          <p:nvPr>
            <p:extLst>
              <p:ext uri="{D42A27DB-BD31-4B8C-83A1-F6EECF244321}">
                <p14:modId xmlns:p14="http://schemas.microsoft.com/office/powerpoint/2010/main" val="1663754856"/>
              </p:ext>
            </p:extLst>
          </p:nvPr>
        </p:nvGraphicFramePr>
        <p:xfrm>
          <a:off x="4123428" y="3891517"/>
          <a:ext cx="5020441" cy="1107440"/>
        </p:xfrm>
        <a:graphic>
          <a:graphicData uri="http://schemas.openxmlformats.org/drawingml/2006/table">
            <a:tbl>
              <a:tblPr firstRow="1" bandRow="1">
                <a:tableStyleId>{616DA210-FB5B-4158-B5E0-FEB733F419BA}</a:tableStyleId>
              </a:tblPr>
              <a:tblGrid>
                <a:gridCol w="1245942">
                  <a:extLst>
                    <a:ext uri="{9D8B030D-6E8A-4147-A177-3AD203B41FA5}">
                      <a16:colId xmlns:a16="http://schemas.microsoft.com/office/drawing/2014/main" val="3879609442"/>
                    </a:ext>
                  </a:extLst>
                </a:gridCol>
                <a:gridCol w="3774499">
                  <a:extLst>
                    <a:ext uri="{9D8B030D-6E8A-4147-A177-3AD203B41FA5}">
                      <a16:colId xmlns:a16="http://schemas.microsoft.com/office/drawing/2014/main" val="1376019805"/>
                    </a:ext>
                  </a:extLst>
                </a:gridCol>
              </a:tblGrid>
              <a:tr h="0">
                <a:tc>
                  <a:txBody>
                    <a:bodyPr/>
                    <a:lstStyle/>
                    <a:p>
                      <a:r>
                        <a:rPr lang="zh-CN" altLang="en-US" b="1" dirty="0"/>
                        <a:t>答辩人：</a:t>
                      </a:r>
                      <a:endParaRPr lang="en-US"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r>
                        <a:rPr lang="zh-CN" altLang="en-US" b="1" dirty="0"/>
                        <a:t>张琛玥 </a:t>
                      </a:r>
                      <a:r>
                        <a:rPr lang="en-US" altLang="zh-CN" b="1" dirty="0"/>
                        <a:t>18120172</a:t>
                      </a:r>
                      <a:endParaRPr lang="en-US"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1902064"/>
                  </a:ext>
                </a:extLst>
              </a:tr>
              <a:tr h="370840">
                <a:tc>
                  <a:txBody>
                    <a:bodyPr/>
                    <a:lstStyle/>
                    <a:p>
                      <a:r>
                        <a:rPr lang="zh-CN" altLang="en-US" b="1" dirty="0"/>
                        <a:t>专业：</a:t>
                      </a:r>
                      <a:endParaRPr lang="en-US" b="1"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r>
                        <a:rPr lang="zh-CN" altLang="en-US" b="1" dirty="0"/>
                        <a:t>通信与信息系统</a:t>
                      </a:r>
                      <a:endParaRPr lang="en-US" b="1"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2755769"/>
                  </a:ext>
                </a:extLst>
              </a:tr>
              <a:tr h="370840">
                <a:tc>
                  <a:txBody>
                    <a:bodyPr/>
                    <a:lstStyle/>
                    <a:p>
                      <a:r>
                        <a:rPr lang="zh-CN" altLang="en-US" b="1" dirty="0"/>
                        <a:t>导师：</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zh-CN" altLang="en-US" b="1" dirty="0"/>
                        <a:t>李纯喜</a:t>
                      </a:r>
                      <a:endParaRPr lang="en-US"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71223795"/>
                  </a:ext>
                </a:extLst>
              </a:tr>
            </a:tbl>
          </a:graphicData>
        </a:graphic>
      </p:graphicFrame>
    </p:spTree>
    <p:extLst>
      <p:ext uri="{BB962C8B-B14F-4D97-AF65-F5344CB8AC3E}">
        <p14:creationId xmlns:p14="http://schemas.microsoft.com/office/powerpoint/2010/main" val="35649548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04AFBB61-6619-0942-BB02-E07F284A4561}"/>
              </a:ext>
            </a:extLst>
          </p:cNvPr>
          <p:cNvSpPr txBox="1"/>
          <p:nvPr/>
        </p:nvSpPr>
        <p:spPr>
          <a:xfrm>
            <a:off x="1551814" y="1410104"/>
            <a:ext cx="9179248" cy="1535741"/>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sz="2000" b="1" dirty="0">
                <a:latin typeface="SimSun" panose="02010600030101010101" pitchFamily="2" charset="-122"/>
                <a:ea typeface="SimSun" panose="02010600030101010101" pitchFamily="2" charset="-122"/>
              </a:rPr>
              <a:t>收益：用户观看的广告视频量</a:t>
            </a:r>
            <a:endParaRPr lang="en-US" altLang="zh-CN" sz="3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设单位数据量的广告的收益为</a:t>
            </a:r>
            <a:r>
              <a:rPr lang="en-US" altLang="zh-CN" sz="2000" dirty="0">
                <a:latin typeface="SimSun" panose="02010600030101010101" pitchFamily="2" charset="-122"/>
                <a:ea typeface="SimSun" panose="02010600030101010101" pitchFamily="2" charset="-122"/>
              </a:rPr>
              <a:t> p</a:t>
            </a:r>
            <a:r>
              <a:rPr lang="en-US" altLang="zh-CN" sz="2000" baseline="-25000" dirty="0">
                <a:latin typeface="SimSun" panose="02010600030101010101" pitchFamily="2" charset="-122"/>
                <a:ea typeface="SimSun" panose="02010600030101010101" pitchFamily="2" charset="-122"/>
              </a:rPr>
              <a:t>a</a:t>
            </a:r>
            <a:r>
              <a:rPr lang="zh-CN" altLang="en-US" sz="2000" baseline="-25000" dirty="0">
                <a:latin typeface="SimSun" panose="02010600030101010101" pitchFamily="2" charset="-122"/>
                <a:ea typeface="SimSun" panose="02010600030101010101" pitchFamily="2" charset="-122"/>
              </a:rPr>
              <a:t>。</a:t>
            </a:r>
            <a:r>
              <a:rPr lang="zh-CN" altLang="en-US" sz="2000" dirty="0">
                <a:latin typeface="SimSun" panose="02010600030101010101" pitchFamily="2" charset="-122"/>
                <a:ea typeface="SimSun" panose="02010600030101010101" pitchFamily="2" charset="-122"/>
              </a:rPr>
              <a:t>总数据量为：</a:t>
            </a:r>
            <a:endParaRPr lang="en-US" altLang="zh-CN" sz="20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在给定（</a:t>
            </a:r>
            <a:r>
              <a:rPr lang="en-US" altLang="zh-CN" sz="2000" dirty="0">
                <a:latin typeface="SimSun" panose="02010600030101010101" pitchFamily="2" charset="-122"/>
                <a:ea typeface="SimSun" panose="02010600030101010101" pitchFamily="2" charset="-122"/>
              </a:rPr>
              <a:t>b, c</a:t>
            </a:r>
            <a:r>
              <a:rPr lang="zh-CN" altLang="en-US" sz="2000" dirty="0">
                <a:latin typeface="SimSun" panose="02010600030101010101" pitchFamily="2" charset="-122"/>
                <a:ea typeface="SimSun" panose="02010600030101010101" pitchFamily="2" charset="-122"/>
              </a:rPr>
              <a:t>）时，内容商的收益为：</a:t>
            </a:r>
            <a:endParaRPr lang="en-US" altLang="zh-CN" sz="3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p:txBody>
      </p:sp>
      <p:sp>
        <p:nvSpPr>
          <p:cNvPr id="13" name="TextBox 4">
            <a:extLst>
              <a:ext uri="{FF2B5EF4-FFF2-40B4-BE49-F238E27FC236}">
                <a16:creationId xmlns:a16="http://schemas.microsoft.com/office/drawing/2014/main" id="{6EB1B0A3-A530-744B-A7E2-3C9CBD573149}"/>
              </a:ext>
            </a:extLst>
          </p:cNvPr>
          <p:cNvSpPr txBox="1"/>
          <p:nvPr/>
        </p:nvSpPr>
        <p:spPr>
          <a:xfrm>
            <a:off x="1649021" y="3925299"/>
            <a:ext cx="2648042" cy="750911"/>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sz="2000" b="1" dirty="0">
                <a:latin typeface="SimSun" panose="02010600030101010101" pitchFamily="2" charset="-122"/>
                <a:ea typeface="SimSun" panose="02010600030101010101" pitchFamily="2" charset="-122"/>
              </a:rPr>
              <a:t>广告最佳投放比例：</a:t>
            </a:r>
            <a:endParaRPr lang="en-US" altLang="zh-CN" sz="2000" b="1"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p:txBody>
      </p:sp>
      <p:pic>
        <p:nvPicPr>
          <p:cNvPr id="4" name="图片 3">
            <a:extLst>
              <a:ext uri="{FF2B5EF4-FFF2-40B4-BE49-F238E27FC236}">
                <a16:creationId xmlns:a16="http://schemas.microsoft.com/office/drawing/2014/main" id="{9DE74B53-C4C1-8649-A3E2-EEF6F4D11BFC}"/>
              </a:ext>
            </a:extLst>
          </p:cNvPr>
          <p:cNvPicPr>
            <a:picLocks noChangeAspect="1"/>
          </p:cNvPicPr>
          <p:nvPr/>
        </p:nvPicPr>
        <p:blipFill>
          <a:blip r:embed="rId4"/>
          <a:stretch>
            <a:fillRect/>
          </a:stretch>
        </p:blipFill>
        <p:spPr>
          <a:xfrm>
            <a:off x="3230199" y="2805661"/>
            <a:ext cx="6360530" cy="636053"/>
          </a:xfrm>
          <a:prstGeom prst="rect">
            <a:avLst/>
          </a:prstGeom>
        </p:spPr>
      </p:pic>
      <p:pic>
        <p:nvPicPr>
          <p:cNvPr id="5" name="图片 4">
            <a:extLst>
              <a:ext uri="{FF2B5EF4-FFF2-40B4-BE49-F238E27FC236}">
                <a16:creationId xmlns:a16="http://schemas.microsoft.com/office/drawing/2014/main" id="{5CEEBBBA-D03E-9044-AAC4-33A83A467749}"/>
              </a:ext>
            </a:extLst>
          </p:cNvPr>
          <p:cNvPicPr>
            <a:picLocks noChangeAspect="1"/>
          </p:cNvPicPr>
          <p:nvPr/>
        </p:nvPicPr>
        <p:blipFill>
          <a:blip r:embed="rId5"/>
          <a:stretch>
            <a:fillRect/>
          </a:stretch>
        </p:blipFill>
        <p:spPr>
          <a:xfrm>
            <a:off x="4547725" y="3888938"/>
            <a:ext cx="2714148" cy="1493585"/>
          </a:xfrm>
          <a:prstGeom prst="rect">
            <a:avLst/>
          </a:prstGeom>
        </p:spPr>
      </p:pic>
      <p:sp>
        <p:nvSpPr>
          <p:cNvPr id="12" name="TextBox 4">
            <a:extLst>
              <a:ext uri="{FF2B5EF4-FFF2-40B4-BE49-F238E27FC236}">
                <a16:creationId xmlns:a16="http://schemas.microsoft.com/office/drawing/2014/main" id="{E034C310-5412-EA45-A603-ABFDEE32AC89}"/>
              </a:ext>
            </a:extLst>
          </p:cNvPr>
          <p:cNvSpPr txBox="1"/>
          <p:nvPr/>
        </p:nvSpPr>
        <p:spPr>
          <a:xfrm>
            <a:off x="1649021" y="5435084"/>
            <a:ext cx="2401747" cy="750911"/>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sz="2000" b="1" dirty="0">
                <a:latin typeface="SimSun" panose="02010600030101010101" pitchFamily="2" charset="-122"/>
                <a:ea typeface="SimSun" panose="02010600030101010101" pitchFamily="2" charset="-122"/>
              </a:rPr>
              <a:t>最优解满足方程：</a:t>
            </a:r>
            <a:endParaRPr lang="en-US" altLang="zh-CN" sz="2000" b="1"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p:txBody>
      </p:sp>
      <p:pic>
        <p:nvPicPr>
          <p:cNvPr id="6" name="图片 5">
            <a:extLst>
              <a:ext uri="{FF2B5EF4-FFF2-40B4-BE49-F238E27FC236}">
                <a16:creationId xmlns:a16="http://schemas.microsoft.com/office/drawing/2014/main" id="{967C977D-D40F-8B4A-AADC-235FAE898E51}"/>
              </a:ext>
            </a:extLst>
          </p:cNvPr>
          <p:cNvPicPr>
            <a:picLocks noChangeAspect="1"/>
          </p:cNvPicPr>
          <p:nvPr/>
        </p:nvPicPr>
        <p:blipFill>
          <a:blip r:embed="rId6"/>
          <a:stretch>
            <a:fillRect/>
          </a:stretch>
        </p:blipFill>
        <p:spPr>
          <a:xfrm>
            <a:off x="3732715" y="5493410"/>
            <a:ext cx="5705827" cy="511868"/>
          </a:xfrm>
          <a:prstGeom prst="rect">
            <a:avLst/>
          </a:prstGeom>
        </p:spPr>
      </p:pic>
      <p:sp>
        <p:nvSpPr>
          <p:cNvPr id="15" name="文本框 2">
            <a:extLst>
              <a:ext uri="{FF2B5EF4-FFF2-40B4-BE49-F238E27FC236}">
                <a16:creationId xmlns:a16="http://schemas.microsoft.com/office/drawing/2014/main" id="{BC6E94F0-DA6F-6F47-ADA6-79F4EA404979}"/>
              </a:ext>
            </a:extLst>
          </p:cNvPr>
          <p:cNvSpPr txBox="1"/>
          <p:nvPr/>
        </p:nvSpPr>
        <p:spPr>
          <a:xfrm>
            <a:off x="1649021" y="402469"/>
            <a:ext cx="6186309" cy="793487"/>
          </a:xfrm>
          <a:prstGeom prst="rect">
            <a:avLst/>
          </a:prstGeom>
          <a:noFill/>
        </p:spPr>
        <p:txBody>
          <a:bodyPr wrap="non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dirty="0">
                <a:latin typeface="SimSun" panose="02010600030101010101" pitchFamily="2" charset="-122"/>
                <a:ea typeface="SimSun" panose="02010600030101010101" pitchFamily="2" charset="-122"/>
              </a:rPr>
              <a:t>研究问题</a:t>
            </a:r>
            <a:r>
              <a:rPr lang="en-US" altLang="zh-CN" dirty="0">
                <a:latin typeface="SimSun" panose="02010600030101010101" pitchFamily="2" charset="-122"/>
                <a:ea typeface="SimSun" panose="02010600030101010101" pitchFamily="2" charset="-122"/>
              </a:rPr>
              <a:t>2:</a:t>
            </a:r>
            <a:r>
              <a:rPr lang="zh-CN" altLang="en-US" dirty="0">
                <a:latin typeface="SimSun" panose="02010600030101010101" pitchFamily="2" charset="-122"/>
                <a:ea typeface="SimSun" panose="02010600030101010101" pitchFamily="2" charset="-122"/>
              </a:rPr>
              <a:t>视频广告投放策略</a:t>
            </a:r>
            <a:endParaRPr lang="en-US" altLang="zh-CN" dirty="0">
              <a:latin typeface="SimSun" panose="02010600030101010101" pitchFamily="2" charset="-122"/>
              <a:ea typeface="SimSun" panose="02010600030101010101" pitchFamily="2" charset="-122"/>
            </a:endParaRPr>
          </a:p>
        </p:txBody>
      </p:sp>
      <p:sp>
        <p:nvSpPr>
          <p:cNvPr id="14" name="文本框 13">
            <a:extLst>
              <a:ext uri="{FF2B5EF4-FFF2-40B4-BE49-F238E27FC236}">
                <a16:creationId xmlns:a16="http://schemas.microsoft.com/office/drawing/2014/main" id="{71C95D58-9A73-C549-9E78-BC8F8128BAA8}"/>
              </a:ext>
            </a:extLst>
          </p:cNvPr>
          <p:cNvSpPr txBox="1"/>
          <p:nvPr/>
        </p:nvSpPr>
        <p:spPr>
          <a:xfrm>
            <a:off x="4297063" y="3334961"/>
            <a:ext cx="1607736" cy="369332"/>
          </a:xfrm>
          <a:prstGeom prst="rect">
            <a:avLst/>
          </a:prstGeom>
          <a:noFill/>
        </p:spPr>
        <p:txBody>
          <a:bodyPr wrap="square" rtlCol="0">
            <a:spAutoFit/>
          </a:bodyPr>
          <a:lstStyle/>
          <a:p>
            <a:r>
              <a:rPr kumimoji="1" lang="zh-CN" altLang="en-US" dirty="0">
                <a:solidFill>
                  <a:srgbClr val="FF0000"/>
                </a:solidFill>
              </a:rPr>
              <a:t>广告收益</a:t>
            </a:r>
          </a:p>
        </p:txBody>
      </p:sp>
      <p:sp>
        <p:nvSpPr>
          <p:cNvPr id="16" name="文本框 15">
            <a:extLst>
              <a:ext uri="{FF2B5EF4-FFF2-40B4-BE49-F238E27FC236}">
                <a16:creationId xmlns:a16="http://schemas.microsoft.com/office/drawing/2014/main" id="{562864B5-1B9F-4D43-B58F-3527A5AB27FE}"/>
              </a:ext>
            </a:extLst>
          </p:cNvPr>
          <p:cNvSpPr txBox="1"/>
          <p:nvPr/>
        </p:nvSpPr>
        <p:spPr>
          <a:xfrm>
            <a:off x="6856873" y="3334961"/>
            <a:ext cx="1946630" cy="369332"/>
          </a:xfrm>
          <a:prstGeom prst="rect">
            <a:avLst/>
          </a:prstGeom>
          <a:noFill/>
        </p:spPr>
        <p:txBody>
          <a:bodyPr wrap="square" rtlCol="0">
            <a:spAutoFit/>
          </a:bodyPr>
          <a:lstStyle/>
          <a:p>
            <a:r>
              <a:rPr kumimoji="1" lang="zh-CN" altLang="en-US" dirty="0">
                <a:solidFill>
                  <a:srgbClr val="FF0000"/>
                </a:solidFill>
              </a:rPr>
              <a:t>缓存和带宽费用</a:t>
            </a:r>
          </a:p>
        </p:txBody>
      </p:sp>
      <p:pic>
        <p:nvPicPr>
          <p:cNvPr id="17" name="图片 16">
            <a:extLst>
              <a:ext uri="{FF2B5EF4-FFF2-40B4-BE49-F238E27FC236}">
                <a16:creationId xmlns:a16="http://schemas.microsoft.com/office/drawing/2014/main" id="{01741A31-99E4-614F-A0F1-F4ECDF427F11}"/>
              </a:ext>
            </a:extLst>
          </p:cNvPr>
          <p:cNvPicPr>
            <a:picLocks noChangeAspect="1"/>
          </p:cNvPicPr>
          <p:nvPr/>
        </p:nvPicPr>
        <p:blipFill>
          <a:blip r:embed="rId7"/>
          <a:stretch>
            <a:fillRect/>
          </a:stretch>
        </p:blipFill>
        <p:spPr>
          <a:xfrm>
            <a:off x="7168334" y="1867734"/>
            <a:ext cx="3776741" cy="708139"/>
          </a:xfrm>
          <a:prstGeom prst="rect">
            <a:avLst/>
          </a:prstGeom>
        </p:spPr>
      </p:pic>
    </p:spTree>
    <p:extLst>
      <p:ext uri="{BB962C8B-B14F-4D97-AF65-F5344CB8AC3E}">
        <p14:creationId xmlns:p14="http://schemas.microsoft.com/office/powerpoint/2010/main" val="167240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文本框 2">
            <a:extLst>
              <a:ext uri="{FF2B5EF4-FFF2-40B4-BE49-F238E27FC236}">
                <a16:creationId xmlns:a16="http://schemas.microsoft.com/office/drawing/2014/main" id="{74517826-943B-0A49-843C-9A0F75669F9D}"/>
              </a:ext>
            </a:extLst>
          </p:cNvPr>
          <p:cNvSpPr txBox="1"/>
          <p:nvPr/>
        </p:nvSpPr>
        <p:spPr>
          <a:xfrm>
            <a:off x="1611377" y="379707"/>
            <a:ext cx="2954655" cy="793487"/>
          </a:xfrm>
          <a:prstGeom prst="rect">
            <a:avLst/>
          </a:prstGeom>
          <a:noFill/>
        </p:spPr>
        <p:txBody>
          <a:bodyPr wrap="none" rtlCol="0">
            <a:spAutoFit/>
          </a:bodyPr>
          <a:lstStyle>
            <a:defPPr>
              <a:defRPr lang="en-US"/>
            </a:defPPr>
            <a:lvl1pPr>
              <a:lnSpc>
                <a:spcPct val="150000"/>
              </a:lnSpc>
              <a:defRPr sz="3600">
                <a:latin typeface="SimSun" panose="02010600030101010101" pitchFamily="2" charset="-122"/>
                <a:ea typeface="SimSun" panose="02010600030101010101" pitchFamily="2" charset="-122"/>
              </a:defRPr>
            </a:lvl1pPr>
          </a:lstStyle>
          <a:p>
            <a:r>
              <a:rPr lang="zh-CN" altLang="en-US" dirty="0"/>
              <a:t>仿真结果分析</a:t>
            </a:r>
            <a:endParaRPr lang="en-US" altLang="zh-CN" dirty="0"/>
          </a:p>
        </p:txBody>
      </p:sp>
      <p:sp>
        <p:nvSpPr>
          <p:cNvPr id="9" name="TextBox 4">
            <a:extLst>
              <a:ext uri="{FF2B5EF4-FFF2-40B4-BE49-F238E27FC236}">
                <a16:creationId xmlns:a16="http://schemas.microsoft.com/office/drawing/2014/main" id="{D6051494-78B5-0F40-A4EB-45BB540E1A3C}"/>
              </a:ext>
            </a:extLst>
          </p:cNvPr>
          <p:cNvSpPr txBox="1"/>
          <p:nvPr/>
        </p:nvSpPr>
        <p:spPr>
          <a:xfrm>
            <a:off x="1611377" y="1504498"/>
            <a:ext cx="9179248" cy="1405193"/>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sz="2000" b="1" dirty="0">
                <a:latin typeface="SimSun" panose="02010600030101010101" pitchFamily="2" charset="-122"/>
                <a:ea typeface="SimSun" panose="02010600030101010101" pitchFamily="2" charset="-122"/>
              </a:rPr>
              <a:t>总数据量及收益：</a:t>
            </a:r>
            <a:endParaRPr lang="en-US" altLang="zh-CN" sz="2000" b="1"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数据量随广告占比的增加不断下降</a:t>
            </a:r>
            <a:endParaRPr lang="en-US" altLang="zh-CN" sz="20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收益随广告占比先上升，达到最大值后逐渐下降，最终稳定</a:t>
            </a:r>
            <a:endParaRPr lang="en-US" altLang="zh-CN" sz="300" dirty="0">
              <a:latin typeface="SimSun" panose="02010600030101010101" pitchFamily="2" charset="-122"/>
              <a:ea typeface="SimSun" panose="02010600030101010101" pitchFamily="2" charset="-122"/>
            </a:endParaRPr>
          </a:p>
        </p:txBody>
      </p:sp>
      <p:pic>
        <p:nvPicPr>
          <p:cNvPr id="5" name="图片 4">
            <a:extLst>
              <a:ext uri="{FF2B5EF4-FFF2-40B4-BE49-F238E27FC236}">
                <a16:creationId xmlns:a16="http://schemas.microsoft.com/office/drawing/2014/main" id="{146A8636-0322-2747-A33A-E5555C34FE1C}"/>
              </a:ext>
            </a:extLst>
          </p:cNvPr>
          <p:cNvPicPr>
            <a:picLocks noChangeAspect="1"/>
          </p:cNvPicPr>
          <p:nvPr/>
        </p:nvPicPr>
        <p:blipFill>
          <a:blip r:embed="rId4"/>
          <a:stretch>
            <a:fillRect/>
          </a:stretch>
        </p:blipFill>
        <p:spPr>
          <a:xfrm>
            <a:off x="1273914" y="3180430"/>
            <a:ext cx="4556666" cy="3037777"/>
          </a:xfrm>
          <a:prstGeom prst="rect">
            <a:avLst/>
          </a:prstGeom>
        </p:spPr>
      </p:pic>
      <p:pic>
        <p:nvPicPr>
          <p:cNvPr id="7" name="图片 6">
            <a:extLst>
              <a:ext uri="{FF2B5EF4-FFF2-40B4-BE49-F238E27FC236}">
                <a16:creationId xmlns:a16="http://schemas.microsoft.com/office/drawing/2014/main" id="{BC717967-DD2C-F74B-BFBB-23E130477743}"/>
              </a:ext>
            </a:extLst>
          </p:cNvPr>
          <p:cNvPicPr>
            <a:picLocks noChangeAspect="1"/>
          </p:cNvPicPr>
          <p:nvPr/>
        </p:nvPicPr>
        <p:blipFill>
          <a:blip r:embed="rId5"/>
          <a:stretch>
            <a:fillRect/>
          </a:stretch>
        </p:blipFill>
        <p:spPr>
          <a:xfrm>
            <a:off x="6096000" y="3180429"/>
            <a:ext cx="4556667" cy="3037778"/>
          </a:xfrm>
          <a:prstGeom prst="rect">
            <a:avLst/>
          </a:prstGeom>
        </p:spPr>
      </p:pic>
      <p:pic>
        <p:nvPicPr>
          <p:cNvPr id="10" name="图片 9">
            <a:extLst>
              <a:ext uri="{FF2B5EF4-FFF2-40B4-BE49-F238E27FC236}">
                <a16:creationId xmlns:a16="http://schemas.microsoft.com/office/drawing/2014/main" id="{5B4BC7F4-19DE-E74B-B46C-F7F1BA109075}"/>
              </a:ext>
            </a:extLst>
          </p:cNvPr>
          <p:cNvPicPr>
            <a:picLocks noChangeAspect="1"/>
          </p:cNvPicPr>
          <p:nvPr/>
        </p:nvPicPr>
        <p:blipFill>
          <a:blip r:embed="rId6"/>
          <a:stretch>
            <a:fillRect/>
          </a:stretch>
        </p:blipFill>
        <p:spPr>
          <a:xfrm>
            <a:off x="8457180" y="0"/>
            <a:ext cx="3734820" cy="2489880"/>
          </a:xfrm>
          <a:prstGeom prst="rect">
            <a:avLst/>
          </a:prstGeom>
        </p:spPr>
      </p:pic>
      <p:pic>
        <p:nvPicPr>
          <p:cNvPr id="11" name="图片 10">
            <a:extLst>
              <a:ext uri="{FF2B5EF4-FFF2-40B4-BE49-F238E27FC236}">
                <a16:creationId xmlns:a16="http://schemas.microsoft.com/office/drawing/2014/main" id="{F053E9AA-5F7F-DE4A-96A7-30187AB63EDC}"/>
              </a:ext>
            </a:extLst>
          </p:cNvPr>
          <p:cNvPicPr>
            <a:picLocks noChangeAspect="1"/>
          </p:cNvPicPr>
          <p:nvPr/>
        </p:nvPicPr>
        <p:blipFill>
          <a:blip r:embed="rId7"/>
          <a:stretch>
            <a:fillRect/>
          </a:stretch>
        </p:blipFill>
        <p:spPr>
          <a:xfrm>
            <a:off x="9815619" y="2489880"/>
            <a:ext cx="2069137" cy="779068"/>
          </a:xfrm>
          <a:prstGeom prst="rect">
            <a:avLst/>
          </a:prstGeom>
        </p:spPr>
      </p:pic>
    </p:spTree>
    <p:extLst>
      <p:ext uri="{BB962C8B-B14F-4D97-AF65-F5344CB8AC3E}">
        <p14:creationId xmlns:p14="http://schemas.microsoft.com/office/powerpoint/2010/main" val="249573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04AFBB61-6619-0942-BB02-E07F284A4561}"/>
              </a:ext>
            </a:extLst>
          </p:cNvPr>
          <p:cNvSpPr txBox="1"/>
          <p:nvPr/>
        </p:nvSpPr>
        <p:spPr>
          <a:xfrm>
            <a:off x="1506376" y="1397711"/>
            <a:ext cx="9179248" cy="1074077"/>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sz="2000" b="1" dirty="0">
                <a:latin typeface="SimSun" panose="02010600030101010101" pitchFamily="2" charset="-122"/>
                <a:ea typeface="SimSun" panose="02010600030101010101" pitchFamily="2" charset="-122"/>
              </a:rPr>
              <a:t>自然离开概率</a:t>
            </a:r>
            <a:endParaRPr lang="en-US" altLang="zh-CN" sz="3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随着视频的播放，用户可能会离开观看系统</a:t>
            </a:r>
            <a:r>
              <a:rPr lang="en-US" altLang="zh-CN" sz="2000" baseline="30000" dirty="0">
                <a:latin typeface="SimSun" panose="02010600030101010101" pitchFamily="2" charset="-122"/>
                <a:ea typeface="SimSun" panose="02010600030101010101" pitchFamily="2" charset="-122"/>
              </a:rPr>
              <a:t>[5,6]</a:t>
            </a:r>
            <a:endParaRPr lang="en-US" altLang="zh-CN" sz="3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p:txBody>
      </p:sp>
      <p:pic>
        <p:nvPicPr>
          <p:cNvPr id="4" name="图片 3">
            <a:extLst>
              <a:ext uri="{FF2B5EF4-FFF2-40B4-BE49-F238E27FC236}">
                <a16:creationId xmlns:a16="http://schemas.microsoft.com/office/drawing/2014/main" id="{E68721AB-68DF-F345-BC86-F0008BA87640}"/>
              </a:ext>
            </a:extLst>
          </p:cNvPr>
          <p:cNvPicPr>
            <a:picLocks noChangeAspect="1"/>
          </p:cNvPicPr>
          <p:nvPr/>
        </p:nvPicPr>
        <p:blipFill>
          <a:blip r:embed="rId4"/>
          <a:stretch>
            <a:fillRect/>
          </a:stretch>
        </p:blipFill>
        <p:spPr>
          <a:xfrm>
            <a:off x="8422704" y="243040"/>
            <a:ext cx="3727364" cy="2484909"/>
          </a:xfrm>
          <a:prstGeom prst="rect">
            <a:avLst/>
          </a:prstGeom>
        </p:spPr>
      </p:pic>
      <p:sp>
        <p:nvSpPr>
          <p:cNvPr id="18" name="文本框 2">
            <a:extLst>
              <a:ext uri="{FF2B5EF4-FFF2-40B4-BE49-F238E27FC236}">
                <a16:creationId xmlns:a16="http://schemas.microsoft.com/office/drawing/2014/main" id="{FA8D8DA5-0E5E-2045-BE7C-8889426A2136}"/>
              </a:ext>
            </a:extLst>
          </p:cNvPr>
          <p:cNvSpPr txBox="1"/>
          <p:nvPr/>
        </p:nvSpPr>
        <p:spPr>
          <a:xfrm>
            <a:off x="1649021" y="402469"/>
            <a:ext cx="6186309" cy="793487"/>
          </a:xfrm>
          <a:prstGeom prst="rect">
            <a:avLst/>
          </a:prstGeom>
          <a:noFill/>
        </p:spPr>
        <p:txBody>
          <a:bodyPr wrap="non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dirty="0">
                <a:latin typeface="SimSun" panose="02010600030101010101" pitchFamily="2" charset="-122"/>
                <a:ea typeface="SimSun" panose="02010600030101010101" pitchFamily="2" charset="-122"/>
              </a:rPr>
              <a:t>研究问题</a:t>
            </a:r>
            <a:r>
              <a:rPr lang="en-US" altLang="zh-CN" dirty="0">
                <a:latin typeface="SimSun" panose="02010600030101010101" pitchFamily="2" charset="-122"/>
                <a:ea typeface="SimSun" panose="02010600030101010101" pitchFamily="2" charset="-122"/>
              </a:rPr>
              <a:t>2:</a:t>
            </a:r>
            <a:r>
              <a:rPr lang="zh-CN" altLang="en-US" dirty="0">
                <a:latin typeface="SimSun" panose="02010600030101010101" pitchFamily="2" charset="-122"/>
                <a:ea typeface="SimSun" panose="02010600030101010101" pitchFamily="2" charset="-122"/>
              </a:rPr>
              <a:t>视频广告投放策略</a:t>
            </a:r>
            <a:endParaRPr lang="en-US" altLang="zh-CN" dirty="0">
              <a:latin typeface="SimSun" panose="02010600030101010101" pitchFamily="2" charset="-122"/>
              <a:ea typeface="SimSun" panose="02010600030101010101" pitchFamily="2" charset="-122"/>
            </a:endParaRPr>
          </a:p>
        </p:txBody>
      </p:sp>
      <p:pic>
        <p:nvPicPr>
          <p:cNvPr id="5" name="图片 4">
            <a:extLst>
              <a:ext uri="{FF2B5EF4-FFF2-40B4-BE49-F238E27FC236}">
                <a16:creationId xmlns:a16="http://schemas.microsoft.com/office/drawing/2014/main" id="{95AD6584-D2FA-054B-A586-2298C4735C30}"/>
              </a:ext>
            </a:extLst>
          </p:cNvPr>
          <p:cNvPicPr>
            <a:picLocks noChangeAspect="1"/>
          </p:cNvPicPr>
          <p:nvPr/>
        </p:nvPicPr>
        <p:blipFill>
          <a:blip r:embed="rId5"/>
          <a:stretch>
            <a:fillRect/>
          </a:stretch>
        </p:blipFill>
        <p:spPr>
          <a:xfrm>
            <a:off x="7322233" y="3545738"/>
            <a:ext cx="4827835" cy="763062"/>
          </a:xfrm>
          <a:prstGeom prst="rect">
            <a:avLst/>
          </a:prstGeom>
        </p:spPr>
      </p:pic>
      <p:sp>
        <p:nvSpPr>
          <p:cNvPr id="9" name="文本框 8">
            <a:extLst>
              <a:ext uri="{FF2B5EF4-FFF2-40B4-BE49-F238E27FC236}">
                <a16:creationId xmlns:a16="http://schemas.microsoft.com/office/drawing/2014/main" id="{98576B68-4043-444F-B3FE-9DFF4BFFBB83}"/>
              </a:ext>
            </a:extLst>
          </p:cNvPr>
          <p:cNvSpPr txBox="1"/>
          <p:nvPr/>
        </p:nvSpPr>
        <p:spPr>
          <a:xfrm>
            <a:off x="1506375" y="2577203"/>
            <a:ext cx="6328955" cy="2507418"/>
          </a:xfrm>
          <a:prstGeom prst="rect">
            <a:avLst/>
          </a:prstGeom>
          <a:noFill/>
        </p:spPr>
        <p:txBody>
          <a:bodyPr wrap="square" rtlCol="0">
            <a:spAutoFit/>
          </a:bodyPr>
          <a:lstStyle/>
          <a:p>
            <a:pPr>
              <a:lnSpc>
                <a:spcPct val="150000"/>
              </a:lnSpc>
            </a:pPr>
            <a:r>
              <a:rPr lang="zh-CN" altLang="en-US" sz="2000" b="1" dirty="0">
                <a:latin typeface="SimSun" panose="02010600030101010101" pitchFamily="2" charset="-122"/>
                <a:ea typeface="SimSun" panose="02010600030101010101" pitchFamily="2" charset="-122"/>
              </a:rPr>
              <a:t>当投放位置不同时</a:t>
            </a:r>
            <a:r>
              <a:rPr lang="zh-CN" altLang="en-US" sz="2000" dirty="0">
                <a:latin typeface="SimSun" panose="02010600030101010101" pitchFamily="2" charset="-122"/>
                <a:ea typeface="SimSun" panose="02010600030101010101" pitchFamily="2" charset="-122"/>
              </a:rPr>
              <a:t>：</a:t>
            </a:r>
            <a:endParaRPr lang="en-US" altLang="zh-CN" sz="2000" dirty="0">
              <a:latin typeface="SimSun" panose="02010600030101010101" pitchFamily="2" charset="-122"/>
              <a:ea typeface="SimSun" panose="02010600030101010101" pitchFamily="2" charset="-122"/>
            </a:endParaRPr>
          </a:p>
          <a:p>
            <a:pPr marL="342900" indent="-342900">
              <a:lnSpc>
                <a:spcPct val="150000"/>
              </a:lnSpc>
              <a:buFont typeface="Arial" panose="020B0604020202020204" pitchFamily="34" charset="0"/>
              <a:buChar char="•"/>
            </a:pPr>
            <a:r>
              <a:rPr kumimoji="1" lang="zh-CN" altLang="en-US" sz="2000" dirty="0"/>
              <a:t>用户因为广告的离开</a:t>
            </a:r>
            <a:r>
              <a:rPr kumimoji="1" lang="zh-CN" altLang="en-US" sz="2000" dirty="0">
                <a:solidFill>
                  <a:srgbClr val="FF0000"/>
                </a:solidFill>
              </a:rPr>
              <a:t>概率降低</a:t>
            </a:r>
            <a:r>
              <a:rPr kumimoji="1" lang="zh-CN" altLang="en-US" sz="2000" dirty="0"/>
              <a:t>，但是</a:t>
            </a:r>
            <a:r>
              <a:rPr kumimoji="1" lang="zh-CN" altLang="en-US" sz="2000" dirty="0">
                <a:solidFill>
                  <a:srgbClr val="FF0000"/>
                </a:solidFill>
              </a:rPr>
              <a:t>用户数会下降</a:t>
            </a:r>
            <a:endParaRPr kumimoji="1" lang="en-US" altLang="zh-CN" sz="2000" dirty="0">
              <a:solidFill>
                <a:srgbClr val="FF0000"/>
              </a:solidFill>
            </a:endParaRPr>
          </a:p>
          <a:p>
            <a:pPr marL="342900" indent="-342900">
              <a:lnSpc>
                <a:spcPct val="200000"/>
              </a:lnSpc>
              <a:buFont typeface="Arial" panose="020B0604020202020204" pitchFamily="34" charset="0"/>
              <a:buChar char="•"/>
            </a:pPr>
            <a:r>
              <a:rPr kumimoji="1" lang="zh-CN" altLang="en-US" sz="2000" dirty="0">
                <a:solidFill>
                  <a:srgbClr val="FF0000"/>
                </a:solidFill>
              </a:rPr>
              <a:t>未观看至广告结束</a:t>
            </a:r>
            <a:r>
              <a:rPr kumimoji="1" lang="zh-CN" altLang="en-US" sz="2000" dirty="0"/>
              <a:t>的用户不能带来收益</a:t>
            </a:r>
            <a:endParaRPr kumimoji="1" lang="en-US" altLang="zh-CN" sz="2000" dirty="0"/>
          </a:p>
          <a:p>
            <a:pPr>
              <a:lnSpc>
                <a:spcPct val="150000"/>
              </a:lnSpc>
            </a:pPr>
            <a:endParaRPr kumimoji="1" lang="en-US" altLang="zh-CN" sz="2000" dirty="0">
              <a:solidFill>
                <a:srgbClr val="FF0000"/>
              </a:solidFill>
            </a:endParaRPr>
          </a:p>
          <a:p>
            <a:pPr>
              <a:lnSpc>
                <a:spcPct val="150000"/>
              </a:lnSpc>
            </a:pPr>
            <a:r>
              <a:rPr kumimoji="1" lang="zh-CN" altLang="en-US" sz="2000" dirty="0"/>
              <a:t>问题：如何进行广告投放</a:t>
            </a:r>
            <a:r>
              <a:rPr kumimoji="1" lang="zh-CN" altLang="en-US" sz="2000" dirty="0">
                <a:solidFill>
                  <a:srgbClr val="FF0000"/>
                </a:solidFill>
              </a:rPr>
              <a:t>位置和比例</a:t>
            </a:r>
            <a:r>
              <a:rPr kumimoji="1" lang="zh-CN" altLang="en-US" sz="2000" dirty="0"/>
              <a:t>的选择</a:t>
            </a:r>
            <a:endParaRPr kumimoji="1" lang="en-US" altLang="zh-CN" sz="2000" dirty="0"/>
          </a:p>
        </p:txBody>
      </p:sp>
    </p:spTree>
    <p:extLst>
      <p:ext uri="{BB962C8B-B14F-4D97-AF65-F5344CB8AC3E}">
        <p14:creationId xmlns:p14="http://schemas.microsoft.com/office/powerpoint/2010/main" val="24227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3" name="TextBox 4">
            <a:extLst>
              <a:ext uri="{FF2B5EF4-FFF2-40B4-BE49-F238E27FC236}">
                <a16:creationId xmlns:a16="http://schemas.microsoft.com/office/drawing/2014/main" id="{6EB1B0A3-A530-744B-A7E2-3C9CBD573149}"/>
              </a:ext>
            </a:extLst>
          </p:cNvPr>
          <p:cNvSpPr txBox="1"/>
          <p:nvPr/>
        </p:nvSpPr>
        <p:spPr>
          <a:xfrm>
            <a:off x="1551814" y="4776588"/>
            <a:ext cx="3857476" cy="750911"/>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sz="2000" b="1" dirty="0">
                <a:latin typeface="SimSun" panose="02010600030101010101" pitchFamily="2" charset="-122"/>
                <a:ea typeface="SimSun" panose="02010600030101010101" pitchFamily="2" charset="-122"/>
              </a:rPr>
              <a:t>最佳投放比例和位置的问题建模：</a:t>
            </a:r>
            <a:endParaRPr lang="en-US" altLang="zh-CN" sz="2000" b="1"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p:txBody>
      </p:sp>
      <p:sp>
        <p:nvSpPr>
          <p:cNvPr id="14" name="TextBox 4">
            <a:extLst>
              <a:ext uri="{FF2B5EF4-FFF2-40B4-BE49-F238E27FC236}">
                <a16:creationId xmlns:a16="http://schemas.microsoft.com/office/drawing/2014/main" id="{A8FEB50B-63B5-4749-9226-53FCD1864534}"/>
              </a:ext>
            </a:extLst>
          </p:cNvPr>
          <p:cNvSpPr txBox="1"/>
          <p:nvPr/>
        </p:nvSpPr>
        <p:spPr>
          <a:xfrm>
            <a:off x="1551814" y="1341297"/>
            <a:ext cx="9179248" cy="1535741"/>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sz="2000" b="1" dirty="0">
                <a:latin typeface="SimSun" panose="02010600030101010101" pitchFamily="2" charset="-122"/>
                <a:ea typeface="SimSun" panose="02010600030101010101" pitchFamily="2" charset="-122"/>
              </a:rPr>
              <a:t>收益：用户观看的广告视频量</a:t>
            </a:r>
            <a:endParaRPr lang="en-US" altLang="zh-CN" sz="3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设单位数据量的广告的收益为</a:t>
            </a:r>
            <a:r>
              <a:rPr lang="en-US" altLang="zh-CN" sz="2000" dirty="0">
                <a:latin typeface="SimSun" panose="02010600030101010101" pitchFamily="2" charset="-122"/>
                <a:ea typeface="SimSun" panose="02010600030101010101" pitchFamily="2" charset="-122"/>
              </a:rPr>
              <a:t> p</a:t>
            </a:r>
            <a:r>
              <a:rPr lang="en-US" altLang="zh-CN" sz="2000" baseline="-25000" dirty="0">
                <a:latin typeface="SimSun" panose="02010600030101010101" pitchFamily="2" charset="-122"/>
                <a:ea typeface="SimSun" panose="02010600030101010101" pitchFamily="2" charset="-122"/>
              </a:rPr>
              <a:t>a</a:t>
            </a:r>
            <a:endParaRPr lang="en-US" altLang="zh-CN" sz="20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在给定</a:t>
            </a:r>
            <a:r>
              <a:rPr lang="en-US" altLang="zh-CN" sz="2000" dirty="0">
                <a:latin typeface="SimSun" panose="02010600030101010101" pitchFamily="2" charset="-122"/>
                <a:ea typeface="SimSun" panose="02010600030101010101" pitchFamily="2" charset="-122"/>
              </a:rPr>
              <a:t>(b, c)</a:t>
            </a:r>
            <a:r>
              <a:rPr lang="zh-CN" altLang="en-US" sz="2000" dirty="0">
                <a:latin typeface="SimSun" panose="02010600030101010101" pitchFamily="2" charset="-122"/>
                <a:ea typeface="SimSun" panose="02010600030101010101" pitchFamily="2" charset="-122"/>
              </a:rPr>
              <a:t>时，内容商的收入和效益分别为：</a:t>
            </a:r>
            <a:endParaRPr lang="en-US" altLang="zh-CN" sz="3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p:txBody>
      </p:sp>
      <p:pic>
        <p:nvPicPr>
          <p:cNvPr id="2" name="图片 1">
            <a:extLst>
              <a:ext uri="{FF2B5EF4-FFF2-40B4-BE49-F238E27FC236}">
                <a16:creationId xmlns:a16="http://schemas.microsoft.com/office/drawing/2014/main" id="{EDD03498-2C44-1446-BDD9-FAD8C363433C}"/>
              </a:ext>
            </a:extLst>
          </p:cNvPr>
          <p:cNvPicPr>
            <a:picLocks noChangeAspect="1"/>
          </p:cNvPicPr>
          <p:nvPr/>
        </p:nvPicPr>
        <p:blipFill>
          <a:blip r:embed="rId4"/>
          <a:stretch>
            <a:fillRect/>
          </a:stretch>
        </p:blipFill>
        <p:spPr>
          <a:xfrm>
            <a:off x="3207339" y="3531170"/>
            <a:ext cx="6096000" cy="700216"/>
          </a:xfrm>
          <a:prstGeom prst="rect">
            <a:avLst/>
          </a:prstGeom>
        </p:spPr>
      </p:pic>
      <p:pic>
        <p:nvPicPr>
          <p:cNvPr id="7" name="图片 6">
            <a:extLst>
              <a:ext uri="{FF2B5EF4-FFF2-40B4-BE49-F238E27FC236}">
                <a16:creationId xmlns:a16="http://schemas.microsoft.com/office/drawing/2014/main" id="{F8F261AB-ED5D-1448-BB94-21A38A65AA13}"/>
              </a:ext>
            </a:extLst>
          </p:cNvPr>
          <p:cNvPicPr>
            <a:picLocks noChangeAspect="1"/>
          </p:cNvPicPr>
          <p:nvPr/>
        </p:nvPicPr>
        <p:blipFill>
          <a:blip r:embed="rId5"/>
          <a:stretch>
            <a:fillRect/>
          </a:stretch>
        </p:blipFill>
        <p:spPr>
          <a:xfrm>
            <a:off x="3206761" y="4199117"/>
            <a:ext cx="6096578" cy="534983"/>
          </a:xfrm>
          <a:prstGeom prst="rect">
            <a:avLst/>
          </a:prstGeom>
        </p:spPr>
      </p:pic>
      <p:pic>
        <p:nvPicPr>
          <p:cNvPr id="9" name="图片 8">
            <a:extLst>
              <a:ext uri="{FF2B5EF4-FFF2-40B4-BE49-F238E27FC236}">
                <a16:creationId xmlns:a16="http://schemas.microsoft.com/office/drawing/2014/main" id="{94A77A4F-5A51-D443-86AA-F96A4EA3BCC0}"/>
              </a:ext>
            </a:extLst>
          </p:cNvPr>
          <p:cNvPicPr>
            <a:picLocks noChangeAspect="1"/>
          </p:cNvPicPr>
          <p:nvPr/>
        </p:nvPicPr>
        <p:blipFill>
          <a:blip r:embed="rId6"/>
          <a:stretch>
            <a:fillRect/>
          </a:stretch>
        </p:blipFill>
        <p:spPr>
          <a:xfrm>
            <a:off x="6025873" y="4765362"/>
            <a:ext cx="2932724" cy="2087529"/>
          </a:xfrm>
          <a:prstGeom prst="rect">
            <a:avLst/>
          </a:prstGeom>
        </p:spPr>
      </p:pic>
      <p:sp>
        <p:nvSpPr>
          <p:cNvPr id="12" name="文本框 2">
            <a:extLst>
              <a:ext uri="{FF2B5EF4-FFF2-40B4-BE49-F238E27FC236}">
                <a16:creationId xmlns:a16="http://schemas.microsoft.com/office/drawing/2014/main" id="{003D8D12-A14E-2C43-BCD4-42B77B092E1E}"/>
              </a:ext>
            </a:extLst>
          </p:cNvPr>
          <p:cNvSpPr txBox="1"/>
          <p:nvPr/>
        </p:nvSpPr>
        <p:spPr>
          <a:xfrm>
            <a:off x="1649021" y="402469"/>
            <a:ext cx="6186309" cy="793487"/>
          </a:xfrm>
          <a:prstGeom prst="rect">
            <a:avLst/>
          </a:prstGeom>
          <a:noFill/>
        </p:spPr>
        <p:txBody>
          <a:bodyPr wrap="non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dirty="0">
                <a:latin typeface="SimSun" panose="02010600030101010101" pitchFamily="2" charset="-122"/>
                <a:ea typeface="SimSun" panose="02010600030101010101" pitchFamily="2" charset="-122"/>
              </a:rPr>
              <a:t>研究问题</a:t>
            </a:r>
            <a:r>
              <a:rPr lang="en-US" altLang="zh-CN" dirty="0">
                <a:latin typeface="SimSun" panose="02010600030101010101" pitchFamily="2" charset="-122"/>
                <a:ea typeface="SimSun" panose="02010600030101010101" pitchFamily="2" charset="-122"/>
              </a:rPr>
              <a:t>2:</a:t>
            </a:r>
            <a:r>
              <a:rPr lang="zh-CN" altLang="en-US" dirty="0">
                <a:latin typeface="SimSun" panose="02010600030101010101" pitchFamily="2" charset="-122"/>
                <a:ea typeface="SimSun" panose="02010600030101010101" pitchFamily="2" charset="-122"/>
              </a:rPr>
              <a:t>视频广告投放策略</a:t>
            </a:r>
            <a:endParaRPr lang="en-US" altLang="zh-CN" dirty="0">
              <a:latin typeface="SimSun" panose="02010600030101010101" pitchFamily="2" charset="-122"/>
              <a:ea typeface="SimSun" panose="02010600030101010101" pitchFamily="2" charset="-122"/>
            </a:endParaRPr>
          </a:p>
        </p:txBody>
      </p:sp>
      <p:pic>
        <p:nvPicPr>
          <p:cNvPr id="11" name="图片 10">
            <a:extLst>
              <a:ext uri="{FF2B5EF4-FFF2-40B4-BE49-F238E27FC236}">
                <a16:creationId xmlns:a16="http://schemas.microsoft.com/office/drawing/2014/main" id="{C8568C52-9389-634B-A6CA-E37A37B4BA94}"/>
              </a:ext>
            </a:extLst>
          </p:cNvPr>
          <p:cNvPicPr>
            <a:picLocks noChangeAspect="1"/>
          </p:cNvPicPr>
          <p:nvPr/>
        </p:nvPicPr>
        <p:blipFill>
          <a:blip r:embed="rId7"/>
          <a:stretch>
            <a:fillRect/>
          </a:stretch>
        </p:blipFill>
        <p:spPr>
          <a:xfrm>
            <a:off x="3207339" y="2744368"/>
            <a:ext cx="5637068" cy="836988"/>
          </a:xfrm>
          <a:prstGeom prst="rect">
            <a:avLst/>
          </a:prstGeom>
        </p:spPr>
      </p:pic>
      <p:sp>
        <p:nvSpPr>
          <p:cNvPr id="15" name="文本框 14">
            <a:extLst>
              <a:ext uri="{FF2B5EF4-FFF2-40B4-BE49-F238E27FC236}">
                <a16:creationId xmlns:a16="http://schemas.microsoft.com/office/drawing/2014/main" id="{85838B07-5109-AE41-9A63-4DA5C8E9F140}"/>
              </a:ext>
            </a:extLst>
          </p:cNvPr>
          <p:cNvSpPr txBox="1"/>
          <p:nvPr/>
        </p:nvSpPr>
        <p:spPr>
          <a:xfrm>
            <a:off x="4533702" y="4580696"/>
            <a:ext cx="1607736" cy="369332"/>
          </a:xfrm>
          <a:prstGeom prst="rect">
            <a:avLst/>
          </a:prstGeom>
          <a:noFill/>
        </p:spPr>
        <p:txBody>
          <a:bodyPr wrap="square" rtlCol="0">
            <a:spAutoFit/>
          </a:bodyPr>
          <a:lstStyle/>
          <a:p>
            <a:r>
              <a:rPr kumimoji="1" lang="zh-CN" altLang="en-US" dirty="0">
                <a:solidFill>
                  <a:srgbClr val="FF0000"/>
                </a:solidFill>
              </a:rPr>
              <a:t>广告收益</a:t>
            </a:r>
          </a:p>
        </p:txBody>
      </p:sp>
      <p:sp>
        <p:nvSpPr>
          <p:cNvPr id="16" name="文本框 15">
            <a:extLst>
              <a:ext uri="{FF2B5EF4-FFF2-40B4-BE49-F238E27FC236}">
                <a16:creationId xmlns:a16="http://schemas.microsoft.com/office/drawing/2014/main" id="{67BF4069-0C0E-BB45-B602-1AC21F8FF2FC}"/>
              </a:ext>
            </a:extLst>
          </p:cNvPr>
          <p:cNvSpPr txBox="1"/>
          <p:nvPr/>
        </p:nvSpPr>
        <p:spPr>
          <a:xfrm>
            <a:off x="1777662" y="3608804"/>
            <a:ext cx="1607736" cy="369332"/>
          </a:xfrm>
          <a:prstGeom prst="rect">
            <a:avLst/>
          </a:prstGeom>
          <a:noFill/>
        </p:spPr>
        <p:txBody>
          <a:bodyPr wrap="square" rtlCol="0">
            <a:spAutoFit/>
          </a:bodyPr>
          <a:lstStyle/>
          <a:p>
            <a:r>
              <a:rPr kumimoji="1" lang="zh-CN" altLang="en-US" dirty="0">
                <a:solidFill>
                  <a:srgbClr val="FF0000"/>
                </a:solidFill>
              </a:rPr>
              <a:t>广告收益</a:t>
            </a:r>
          </a:p>
        </p:txBody>
      </p:sp>
      <p:sp>
        <p:nvSpPr>
          <p:cNvPr id="17" name="文本框 16">
            <a:extLst>
              <a:ext uri="{FF2B5EF4-FFF2-40B4-BE49-F238E27FC236}">
                <a16:creationId xmlns:a16="http://schemas.microsoft.com/office/drawing/2014/main" id="{791A78BA-24D8-0049-BAFE-A86EE660BDD3}"/>
              </a:ext>
            </a:extLst>
          </p:cNvPr>
          <p:cNvSpPr txBox="1"/>
          <p:nvPr/>
        </p:nvSpPr>
        <p:spPr>
          <a:xfrm>
            <a:off x="1664738" y="4245489"/>
            <a:ext cx="1607736" cy="369332"/>
          </a:xfrm>
          <a:prstGeom prst="rect">
            <a:avLst/>
          </a:prstGeom>
          <a:noFill/>
        </p:spPr>
        <p:txBody>
          <a:bodyPr wrap="square" rtlCol="0">
            <a:spAutoFit/>
          </a:bodyPr>
          <a:lstStyle/>
          <a:p>
            <a:r>
              <a:rPr kumimoji="1" lang="zh-CN" altLang="en-US" dirty="0">
                <a:solidFill>
                  <a:srgbClr val="FF0000"/>
                </a:solidFill>
              </a:rPr>
              <a:t>内容商收益</a:t>
            </a:r>
          </a:p>
        </p:txBody>
      </p:sp>
      <p:sp>
        <p:nvSpPr>
          <p:cNvPr id="18" name="文本框 17">
            <a:extLst>
              <a:ext uri="{FF2B5EF4-FFF2-40B4-BE49-F238E27FC236}">
                <a16:creationId xmlns:a16="http://schemas.microsoft.com/office/drawing/2014/main" id="{7D35E831-278A-A84E-ACE0-439BDAF975B3}"/>
              </a:ext>
            </a:extLst>
          </p:cNvPr>
          <p:cNvSpPr txBox="1"/>
          <p:nvPr/>
        </p:nvSpPr>
        <p:spPr>
          <a:xfrm>
            <a:off x="1551814" y="2963069"/>
            <a:ext cx="1833584" cy="369332"/>
          </a:xfrm>
          <a:prstGeom prst="rect">
            <a:avLst/>
          </a:prstGeom>
          <a:noFill/>
        </p:spPr>
        <p:txBody>
          <a:bodyPr wrap="square" rtlCol="0">
            <a:spAutoFit/>
          </a:bodyPr>
          <a:lstStyle/>
          <a:p>
            <a:r>
              <a:rPr kumimoji="1" lang="zh-CN" altLang="en-US" dirty="0">
                <a:solidFill>
                  <a:srgbClr val="FF0000"/>
                </a:solidFill>
              </a:rPr>
              <a:t>用户观看数据量</a:t>
            </a:r>
          </a:p>
        </p:txBody>
      </p:sp>
      <p:sp>
        <p:nvSpPr>
          <p:cNvPr id="19" name="文本框 18">
            <a:extLst>
              <a:ext uri="{FF2B5EF4-FFF2-40B4-BE49-F238E27FC236}">
                <a16:creationId xmlns:a16="http://schemas.microsoft.com/office/drawing/2014/main" id="{F684CE62-BA3C-1947-8416-773D35B30964}"/>
              </a:ext>
            </a:extLst>
          </p:cNvPr>
          <p:cNvSpPr txBox="1"/>
          <p:nvPr/>
        </p:nvSpPr>
        <p:spPr>
          <a:xfrm>
            <a:off x="6598798" y="4591922"/>
            <a:ext cx="2054872" cy="369332"/>
          </a:xfrm>
          <a:prstGeom prst="rect">
            <a:avLst/>
          </a:prstGeom>
          <a:noFill/>
        </p:spPr>
        <p:txBody>
          <a:bodyPr wrap="square" rtlCol="0">
            <a:spAutoFit/>
          </a:bodyPr>
          <a:lstStyle/>
          <a:p>
            <a:r>
              <a:rPr kumimoji="1" lang="zh-CN" altLang="en-US" dirty="0">
                <a:solidFill>
                  <a:srgbClr val="FF0000"/>
                </a:solidFill>
              </a:rPr>
              <a:t>缓存和带宽费用</a:t>
            </a:r>
          </a:p>
        </p:txBody>
      </p:sp>
    </p:spTree>
    <p:extLst>
      <p:ext uri="{BB962C8B-B14F-4D97-AF65-F5344CB8AC3E}">
        <p14:creationId xmlns:p14="http://schemas.microsoft.com/office/powerpoint/2010/main" val="3529514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文本框 2">
            <a:extLst>
              <a:ext uri="{FF2B5EF4-FFF2-40B4-BE49-F238E27FC236}">
                <a16:creationId xmlns:a16="http://schemas.microsoft.com/office/drawing/2014/main" id="{74517826-943B-0A49-843C-9A0F75669F9D}"/>
              </a:ext>
            </a:extLst>
          </p:cNvPr>
          <p:cNvSpPr txBox="1"/>
          <p:nvPr/>
        </p:nvSpPr>
        <p:spPr>
          <a:xfrm>
            <a:off x="1611377" y="379707"/>
            <a:ext cx="2954655" cy="793487"/>
          </a:xfrm>
          <a:prstGeom prst="rect">
            <a:avLst/>
          </a:prstGeom>
          <a:noFill/>
        </p:spPr>
        <p:txBody>
          <a:bodyPr wrap="none" rtlCol="0">
            <a:spAutoFit/>
          </a:bodyPr>
          <a:lstStyle>
            <a:defPPr>
              <a:defRPr lang="en-US"/>
            </a:defPPr>
            <a:lvl1pPr>
              <a:lnSpc>
                <a:spcPct val="150000"/>
              </a:lnSpc>
              <a:defRPr sz="3600">
                <a:latin typeface="SimSun" panose="02010600030101010101" pitchFamily="2" charset="-122"/>
                <a:ea typeface="SimSun" panose="02010600030101010101" pitchFamily="2" charset="-122"/>
              </a:defRPr>
            </a:lvl1pPr>
          </a:lstStyle>
          <a:p>
            <a:r>
              <a:rPr lang="zh-CN" altLang="en-US" dirty="0"/>
              <a:t>仿真结果分析</a:t>
            </a:r>
            <a:endParaRPr lang="en-US" altLang="zh-CN" dirty="0"/>
          </a:p>
        </p:txBody>
      </p:sp>
      <p:grpSp>
        <p:nvGrpSpPr>
          <p:cNvPr id="7" name="组合 6">
            <a:extLst>
              <a:ext uri="{FF2B5EF4-FFF2-40B4-BE49-F238E27FC236}">
                <a16:creationId xmlns:a16="http://schemas.microsoft.com/office/drawing/2014/main" id="{451CC92C-D88D-BA4D-892C-41FFAA23C27C}"/>
              </a:ext>
            </a:extLst>
          </p:cNvPr>
          <p:cNvGrpSpPr/>
          <p:nvPr/>
        </p:nvGrpSpPr>
        <p:grpSpPr>
          <a:xfrm>
            <a:off x="82653" y="2348589"/>
            <a:ext cx="12059652" cy="3108885"/>
            <a:chOff x="0" y="2320212"/>
            <a:chExt cx="12059652" cy="2828212"/>
          </a:xfrm>
        </p:grpSpPr>
        <p:pic>
          <p:nvPicPr>
            <p:cNvPr id="5" name="图片 4">
              <a:extLst>
                <a:ext uri="{FF2B5EF4-FFF2-40B4-BE49-F238E27FC236}">
                  <a16:creationId xmlns:a16="http://schemas.microsoft.com/office/drawing/2014/main" id="{5BC624E7-370A-544B-A103-866338E6627F}"/>
                </a:ext>
              </a:extLst>
            </p:cNvPr>
            <p:cNvPicPr>
              <a:picLocks noChangeAspect="1"/>
            </p:cNvPicPr>
            <p:nvPr/>
          </p:nvPicPr>
          <p:blipFill rotWithShape="1">
            <a:blip r:embed="rId4"/>
            <a:srcRect l="20170" t="16381" r="5049" b="6035"/>
            <a:stretch/>
          </p:blipFill>
          <p:spPr>
            <a:xfrm>
              <a:off x="0" y="2320212"/>
              <a:ext cx="3960000" cy="2738919"/>
            </a:xfrm>
            <a:prstGeom prst="rect">
              <a:avLst/>
            </a:prstGeom>
          </p:spPr>
        </p:pic>
        <p:pic>
          <p:nvPicPr>
            <p:cNvPr id="13" name="图片 12">
              <a:extLst>
                <a:ext uri="{FF2B5EF4-FFF2-40B4-BE49-F238E27FC236}">
                  <a16:creationId xmlns:a16="http://schemas.microsoft.com/office/drawing/2014/main" id="{8884482F-ECC0-294E-A2F9-FBB03D701C8B}"/>
                </a:ext>
              </a:extLst>
            </p:cNvPr>
            <p:cNvPicPr>
              <a:picLocks noChangeAspect="1"/>
            </p:cNvPicPr>
            <p:nvPr/>
          </p:nvPicPr>
          <p:blipFill rotWithShape="1">
            <a:blip r:embed="rId5"/>
            <a:srcRect l="20621" t="15843" r="4448" b="6457"/>
            <a:stretch/>
          </p:blipFill>
          <p:spPr>
            <a:xfrm>
              <a:off x="4139652" y="2348590"/>
              <a:ext cx="3960000" cy="2737581"/>
            </a:xfrm>
            <a:prstGeom prst="rect">
              <a:avLst/>
            </a:prstGeom>
          </p:spPr>
        </p:pic>
        <p:pic>
          <p:nvPicPr>
            <p:cNvPr id="14" name="图片 13">
              <a:extLst>
                <a:ext uri="{FF2B5EF4-FFF2-40B4-BE49-F238E27FC236}">
                  <a16:creationId xmlns:a16="http://schemas.microsoft.com/office/drawing/2014/main" id="{3690A5F9-818B-E449-B980-9561844662B3}"/>
                </a:ext>
              </a:extLst>
            </p:cNvPr>
            <p:cNvPicPr>
              <a:picLocks noChangeAspect="1"/>
            </p:cNvPicPr>
            <p:nvPr/>
          </p:nvPicPr>
          <p:blipFill rotWithShape="1">
            <a:blip r:embed="rId6"/>
            <a:srcRect l="10800" t="5204"/>
            <a:stretch/>
          </p:blipFill>
          <p:spPr>
            <a:xfrm>
              <a:off x="8099652" y="2342808"/>
              <a:ext cx="3960000" cy="2805616"/>
            </a:xfrm>
            <a:prstGeom prst="rect">
              <a:avLst/>
            </a:prstGeom>
          </p:spPr>
        </p:pic>
      </p:grpSp>
      <p:sp>
        <p:nvSpPr>
          <p:cNvPr id="11" name="文本框 10">
            <a:extLst>
              <a:ext uri="{FF2B5EF4-FFF2-40B4-BE49-F238E27FC236}">
                <a16:creationId xmlns:a16="http://schemas.microsoft.com/office/drawing/2014/main" id="{B8D0F0A7-9883-244B-9B74-8CE80783A5DC}"/>
              </a:ext>
            </a:extLst>
          </p:cNvPr>
          <p:cNvSpPr txBox="1"/>
          <p:nvPr/>
        </p:nvSpPr>
        <p:spPr>
          <a:xfrm>
            <a:off x="642643" y="5696377"/>
            <a:ext cx="7410452" cy="923330"/>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dirty="0"/>
              <a:t>系统内的总数据量随广告投放策略变化</a:t>
            </a:r>
            <a:endParaRPr kumimoji="1" lang="en-US" altLang="zh-CN" dirty="0"/>
          </a:p>
          <a:p>
            <a:pPr marL="285750" indent="-285750">
              <a:buFont typeface="Arial" panose="020B0604020202020204" pitchFamily="34" charset="0"/>
              <a:buChar char="•"/>
            </a:pPr>
            <a:r>
              <a:rPr kumimoji="1" lang="zh-CN" altLang="en-US" dirty="0"/>
              <a:t>含广告数据量的变化与投放比例及位置均有关</a:t>
            </a:r>
            <a:endParaRPr kumimoji="1" lang="en-US" altLang="zh-CN" dirty="0"/>
          </a:p>
          <a:p>
            <a:pPr marL="285750" indent="-285750">
              <a:buFont typeface="Arial" panose="020B0604020202020204" pitchFamily="34" charset="0"/>
              <a:buChar char="•"/>
            </a:pPr>
            <a:r>
              <a:rPr kumimoji="1" lang="zh-CN" altLang="en-US" dirty="0"/>
              <a:t>最优投放比例随投放位置变化，且实现的收益先减小，然后逐渐增大</a:t>
            </a:r>
          </a:p>
        </p:txBody>
      </p:sp>
      <p:pic>
        <p:nvPicPr>
          <p:cNvPr id="15" name="图片 14">
            <a:extLst>
              <a:ext uri="{FF2B5EF4-FFF2-40B4-BE49-F238E27FC236}">
                <a16:creationId xmlns:a16="http://schemas.microsoft.com/office/drawing/2014/main" id="{8DCABEC5-19AF-DB47-B4E6-21A3ABB15B16}"/>
              </a:ext>
            </a:extLst>
          </p:cNvPr>
          <p:cNvPicPr>
            <a:picLocks noChangeAspect="1"/>
          </p:cNvPicPr>
          <p:nvPr/>
        </p:nvPicPr>
        <p:blipFill>
          <a:blip r:embed="rId7"/>
          <a:stretch>
            <a:fillRect/>
          </a:stretch>
        </p:blipFill>
        <p:spPr>
          <a:xfrm>
            <a:off x="9616577" y="62155"/>
            <a:ext cx="2575424" cy="1716949"/>
          </a:xfrm>
          <a:prstGeom prst="rect">
            <a:avLst/>
          </a:prstGeom>
        </p:spPr>
      </p:pic>
      <p:sp>
        <p:nvSpPr>
          <p:cNvPr id="18" name="文本框 17">
            <a:extLst>
              <a:ext uri="{FF2B5EF4-FFF2-40B4-BE49-F238E27FC236}">
                <a16:creationId xmlns:a16="http://schemas.microsoft.com/office/drawing/2014/main" id="{39D61460-65AA-8F47-9C50-69ECADB484AD}"/>
              </a:ext>
            </a:extLst>
          </p:cNvPr>
          <p:cNvSpPr txBox="1"/>
          <p:nvPr/>
        </p:nvSpPr>
        <p:spPr>
          <a:xfrm>
            <a:off x="4991824" y="1840757"/>
            <a:ext cx="2061658" cy="646331"/>
          </a:xfrm>
          <a:prstGeom prst="rect">
            <a:avLst/>
          </a:prstGeom>
          <a:noFill/>
        </p:spPr>
        <p:txBody>
          <a:bodyPr wrap="square" rtlCol="0">
            <a:spAutoFit/>
          </a:bodyPr>
          <a:lstStyle/>
          <a:p>
            <a:r>
              <a:rPr kumimoji="1" lang="zh-CN" altLang="en-US" dirty="0"/>
              <a:t>用户观看完含有广告的视频总数据量</a:t>
            </a:r>
          </a:p>
        </p:txBody>
      </p:sp>
      <p:pic>
        <p:nvPicPr>
          <p:cNvPr id="4" name="图片 3">
            <a:extLst>
              <a:ext uri="{FF2B5EF4-FFF2-40B4-BE49-F238E27FC236}">
                <a16:creationId xmlns:a16="http://schemas.microsoft.com/office/drawing/2014/main" id="{57AD6D16-DCFB-D14C-A257-65251F6D830D}"/>
              </a:ext>
            </a:extLst>
          </p:cNvPr>
          <p:cNvPicPr>
            <a:picLocks noChangeAspect="1"/>
          </p:cNvPicPr>
          <p:nvPr/>
        </p:nvPicPr>
        <p:blipFill rotWithShape="1">
          <a:blip r:embed="rId8"/>
          <a:srcRect t="9356" r="7344"/>
          <a:stretch/>
        </p:blipFill>
        <p:spPr>
          <a:xfrm>
            <a:off x="7365286" y="238293"/>
            <a:ext cx="2251291" cy="1468269"/>
          </a:xfrm>
          <a:prstGeom prst="rect">
            <a:avLst/>
          </a:prstGeom>
        </p:spPr>
      </p:pic>
      <p:sp>
        <p:nvSpPr>
          <p:cNvPr id="16" name="文本框 15">
            <a:extLst>
              <a:ext uri="{FF2B5EF4-FFF2-40B4-BE49-F238E27FC236}">
                <a16:creationId xmlns:a16="http://schemas.microsoft.com/office/drawing/2014/main" id="{B8F9D108-23AB-AD4E-95D0-86428CF6EACD}"/>
              </a:ext>
            </a:extLst>
          </p:cNvPr>
          <p:cNvSpPr txBox="1"/>
          <p:nvPr/>
        </p:nvSpPr>
        <p:spPr>
          <a:xfrm>
            <a:off x="419917" y="1979257"/>
            <a:ext cx="2554395" cy="369332"/>
          </a:xfrm>
          <a:prstGeom prst="rect">
            <a:avLst/>
          </a:prstGeom>
          <a:noFill/>
        </p:spPr>
        <p:txBody>
          <a:bodyPr wrap="square" rtlCol="0">
            <a:spAutoFit/>
          </a:bodyPr>
          <a:lstStyle/>
          <a:p>
            <a:r>
              <a:rPr kumimoji="1" lang="zh-CN" altLang="en-US" dirty="0"/>
              <a:t>用户看的视频总数据量</a:t>
            </a:r>
          </a:p>
        </p:txBody>
      </p:sp>
      <p:sp>
        <p:nvSpPr>
          <p:cNvPr id="19" name="文本框 18">
            <a:extLst>
              <a:ext uri="{FF2B5EF4-FFF2-40B4-BE49-F238E27FC236}">
                <a16:creationId xmlns:a16="http://schemas.microsoft.com/office/drawing/2014/main" id="{992FB6FD-4629-0845-8D05-7E151C1DAED7}"/>
              </a:ext>
            </a:extLst>
          </p:cNvPr>
          <p:cNvSpPr txBox="1"/>
          <p:nvPr/>
        </p:nvSpPr>
        <p:spPr>
          <a:xfrm>
            <a:off x="8942537" y="1946641"/>
            <a:ext cx="2061658" cy="369332"/>
          </a:xfrm>
          <a:prstGeom prst="rect">
            <a:avLst/>
          </a:prstGeom>
          <a:noFill/>
        </p:spPr>
        <p:txBody>
          <a:bodyPr wrap="square" rtlCol="0">
            <a:spAutoFit/>
          </a:bodyPr>
          <a:lstStyle/>
          <a:p>
            <a:r>
              <a:rPr kumimoji="1" lang="zh-CN" altLang="en-US" dirty="0"/>
              <a:t>内容商的广告收益</a:t>
            </a:r>
          </a:p>
        </p:txBody>
      </p:sp>
    </p:spTree>
    <p:extLst>
      <p:ext uri="{BB962C8B-B14F-4D97-AF65-F5344CB8AC3E}">
        <p14:creationId xmlns:p14="http://schemas.microsoft.com/office/powerpoint/2010/main" val="245763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文本框 2">
            <a:extLst>
              <a:ext uri="{FF2B5EF4-FFF2-40B4-BE49-F238E27FC236}">
                <a16:creationId xmlns:a16="http://schemas.microsoft.com/office/drawing/2014/main" id="{74517826-943B-0A49-843C-9A0F75669F9D}"/>
              </a:ext>
            </a:extLst>
          </p:cNvPr>
          <p:cNvSpPr txBox="1"/>
          <p:nvPr/>
        </p:nvSpPr>
        <p:spPr>
          <a:xfrm>
            <a:off x="1611377" y="379707"/>
            <a:ext cx="2031325" cy="793487"/>
          </a:xfrm>
          <a:prstGeom prst="rect">
            <a:avLst/>
          </a:prstGeom>
          <a:noFill/>
        </p:spPr>
        <p:txBody>
          <a:bodyPr wrap="none" rtlCol="0">
            <a:spAutoFit/>
          </a:bodyPr>
          <a:lstStyle>
            <a:defPPr>
              <a:defRPr lang="en-US"/>
            </a:defPPr>
            <a:lvl1pPr>
              <a:lnSpc>
                <a:spcPct val="150000"/>
              </a:lnSpc>
              <a:defRPr sz="3600">
                <a:latin typeface="SimSun" panose="02010600030101010101" pitchFamily="2" charset="-122"/>
                <a:ea typeface="SimSun" panose="02010600030101010101" pitchFamily="2" charset="-122"/>
              </a:defRPr>
            </a:lvl1pPr>
          </a:lstStyle>
          <a:p>
            <a:r>
              <a:rPr lang="zh-CN" altLang="en-US" dirty="0"/>
              <a:t>本文总结</a:t>
            </a:r>
            <a:endParaRPr lang="en-US" altLang="zh-CN" dirty="0"/>
          </a:p>
        </p:txBody>
      </p:sp>
      <p:sp>
        <p:nvSpPr>
          <p:cNvPr id="9" name="TextBox 4">
            <a:extLst>
              <a:ext uri="{FF2B5EF4-FFF2-40B4-BE49-F238E27FC236}">
                <a16:creationId xmlns:a16="http://schemas.microsoft.com/office/drawing/2014/main" id="{D6051494-78B5-0F40-A4EB-45BB540E1A3C}"/>
              </a:ext>
            </a:extLst>
          </p:cNvPr>
          <p:cNvSpPr txBox="1"/>
          <p:nvPr/>
        </p:nvSpPr>
        <p:spPr>
          <a:xfrm>
            <a:off x="1688077" y="1940392"/>
            <a:ext cx="8650224" cy="2328523"/>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marL="285750" indent="-285750">
              <a:lnSpc>
                <a:spcPct val="150000"/>
              </a:lnSpc>
              <a:buFont typeface="Wingdings" pitchFamily="2" charset="2"/>
              <a:buChar char="Ø"/>
            </a:pPr>
            <a:r>
              <a:rPr lang="zh-CN" altLang="en-US" sz="2000" dirty="0">
                <a:latin typeface="SimSun" panose="02010600030101010101" pitchFamily="2" charset="-122"/>
                <a:ea typeface="SimSun" panose="02010600030101010101" pitchFamily="2" charset="-122"/>
              </a:rPr>
              <a:t>对预算有限时的缓存和带宽购买策略进行优化建模和仿真分析</a:t>
            </a:r>
            <a:endParaRPr lang="en-US" altLang="zh-CN" sz="2000" dirty="0">
              <a:latin typeface="SimSun" panose="02010600030101010101" pitchFamily="2" charset="-122"/>
              <a:ea typeface="SimSun" panose="02010600030101010101" pitchFamily="2" charset="-122"/>
            </a:endParaRPr>
          </a:p>
          <a:p>
            <a:pPr marL="285750" indent="-285750">
              <a:lnSpc>
                <a:spcPct val="150000"/>
              </a:lnSpc>
              <a:buFont typeface="Wingdings" pitchFamily="2" charset="2"/>
              <a:buChar char="Ø"/>
            </a:pPr>
            <a:endParaRPr lang="en-US" altLang="zh-CN" sz="2000" dirty="0">
              <a:latin typeface="SimSun" panose="02010600030101010101" pitchFamily="2" charset="-122"/>
              <a:ea typeface="SimSun" panose="02010600030101010101" pitchFamily="2" charset="-122"/>
            </a:endParaRPr>
          </a:p>
          <a:p>
            <a:pPr marL="285750" indent="-285750">
              <a:lnSpc>
                <a:spcPct val="150000"/>
              </a:lnSpc>
              <a:buFont typeface="Wingdings" pitchFamily="2" charset="2"/>
              <a:buChar char="Ø"/>
            </a:pPr>
            <a:r>
              <a:rPr lang="zh-CN" altLang="en-US" sz="2000" dirty="0">
                <a:latin typeface="SimSun" panose="02010600030101010101" pitchFamily="2" charset="-122"/>
                <a:ea typeface="SimSun" panose="02010600030101010101" pitchFamily="2" charset="-122"/>
              </a:rPr>
              <a:t>对广告投放时长对内容商的影响进行建模分析，并求解最优投放比例</a:t>
            </a:r>
            <a:endParaRPr lang="en-US" altLang="zh-CN" sz="2000" dirty="0">
              <a:latin typeface="SimSun" panose="02010600030101010101" pitchFamily="2" charset="-122"/>
              <a:ea typeface="SimSun" panose="02010600030101010101" pitchFamily="2" charset="-122"/>
            </a:endParaRPr>
          </a:p>
          <a:p>
            <a:pPr marL="285750" indent="-285750">
              <a:lnSpc>
                <a:spcPct val="150000"/>
              </a:lnSpc>
              <a:buFont typeface="Wingdings" pitchFamily="2" charset="2"/>
              <a:buChar char="Ø"/>
            </a:pPr>
            <a:endParaRPr lang="en-US" altLang="zh-CN" sz="2000" dirty="0">
              <a:latin typeface="SimSun" panose="02010600030101010101" pitchFamily="2" charset="-122"/>
              <a:ea typeface="SimSun" panose="02010600030101010101" pitchFamily="2" charset="-122"/>
            </a:endParaRPr>
          </a:p>
          <a:p>
            <a:pPr marL="285750" indent="-285750">
              <a:lnSpc>
                <a:spcPct val="150000"/>
              </a:lnSpc>
              <a:buFont typeface="Wingdings" pitchFamily="2" charset="2"/>
              <a:buChar char="Ø"/>
            </a:pPr>
            <a:r>
              <a:rPr lang="zh-CN" altLang="en-US" sz="2000" dirty="0">
                <a:latin typeface="SimSun" panose="02010600030101010101" pitchFamily="2" charset="-122"/>
                <a:ea typeface="SimSun" panose="02010600030101010101" pitchFamily="2" charset="-122"/>
              </a:rPr>
              <a:t>引入用户观看视频的自然离开概率，对广告投放位置的影响进行分析</a:t>
            </a:r>
            <a:endParaRPr lang="en-US" altLang="zh-CN" sz="2000"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52248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9A0661-2D5D-1446-9DE7-6434B551D7A0}"/>
              </a:ext>
            </a:extLst>
          </p:cNvPr>
          <p:cNvSpPr/>
          <p:nvPr/>
        </p:nvSpPr>
        <p:spPr>
          <a:xfrm>
            <a:off x="3798049" y="2487094"/>
            <a:ext cx="4417264" cy="2185214"/>
          </a:xfrm>
          <a:prstGeom prst="rect">
            <a:avLst/>
          </a:prstGeom>
        </p:spPr>
        <p:txBody>
          <a:bodyPr wrap="square">
            <a:spAutoFit/>
          </a:bodyPr>
          <a:lstStyle/>
          <a:p>
            <a:pPr algn="ctr"/>
            <a:r>
              <a:rPr lang="zh-CN" altLang="en-US" sz="5400" i="1" dirty="0">
                <a:latin typeface="+mj-lt"/>
                <a:ea typeface="Nanum Brush Script" panose="03060600000000000000" pitchFamily="66" charset="-127"/>
                <a:cs typeface="Mishafi Gold" pitchFamily="2" charset="-78"/>
              </a:rPr>
              <a:t>   </a:t>
            </a:r>
            <a:r>
              <a:rPr lang="en-US" altLang="zh-CN" sz="5400" i="1" dirty="0">
                <a:latin typeface="+mj-lt"/>
                <a:ea typeface="Nanum Brush Script" panose="03060600000000000000" pitchFamily="66" charset="-127"/>
                <a:cs typeface="Mishafi Gold" pitchFamily="2" charset="-78"/>
              </a:rPr>
              <a:t>Thanks</a:t>
            </a:r>
            <a:r>
              <a:rPr lang="zh-CN" altLang="en-US" sz="5400" i="1" dirty="0">
                <a:latin typeface="+mj-lt"/>
                <a:ea typeface="Brush Script MT" panose="03060802040406070304" pitchFamily="66" charset="-122"/>
                <a:cs typeface="Mishafi Gold" pitchFamily="2" charset="-78"/>
              </a:rPr>
              <a:t>！</a:t>
            </a:r>
            <a:endParaRPr lang="en-US" altLang="zh-CN" sz="5400" i="1" dirty="0">
              <a:latin typeface="+mj-lt"/>
              <a:ea typeface="Brush Script MT" panose="03060802040406070304" pitchFamily="66" charset="-122"/>
              <a:cs typeface="Mishafi Gold" pitchFamily="2" charset="-78"/>
            </a:endParaRPr>
          </a:p>
          <a:p>
            <a:pPr algn="ctr"/>
            <a:endParaRPr lang="en-US" altLang="zh-CN" sz="2400" i="1" dirty="0">
              <a:latin typeface="+mj-lt"/>
              <a:ea typeface="Brush Script MT" panose="03060802040406070304" pitchFamily="66" charset="-122"/>
              <a:cs typeface="Mishafi Gold" pitchFamily="2" charset="-78"/>
            </a:endParaRPr>
          </a:p>
          <a:p>
            <a:pPr algn="ctr"/>
            <a:r>
              <a:rPr lang="en-US" altLang="zh-CN" sz="5400" i="1" dirty="0">
                <a:latin typeface="+mj-lt"/>
                <a:ea typeface="Nanum Brush Script" panose="03060600000000000000" pitchFamily="66" charset="-127"/>
                <a:cs typeface="Mishafi Gold" pitchFamily="2" charset="-78"/>
              </a:rPr>
              <a:t>Q&amp;A</a:t>
            </a:r>
            <a:endParaRPr lang="zh-CN" altLang="en-US" sz="5400" i="1" dirty="0">
              <a:latin typeface="+mj-lt"/>
              <a:ea typeface="Brush Script MT" panose="03060802040406070304" pitchFamily="66" charset="-122"/>
              <a:cs typeface="Mishafi Gold" pitchFamily="2" charset="-78"/>
            </a:endParaRPr>
          </a:p>
        </p:txBody>
      </p:sp>
      <p:grpSp>
        <p:nvGrpSpPr>
          <p:cNvPr id="3" name="组合 2">
            <a:extLst>
              <a:ext uri="{FF2B5EF4-FFF2-40B4-BE49-F238E27FC236}">
                <a16:creationId xmlns:a16="http://schemas.microsoft.com/office/drawing/2014/main" id="{DA0B320E-94BA-2444-96A9-7CF60185F5C8}"/>
              </a:ext>
            </a:extLst>
          </p:cNvPr>
          <p:cNvGrpSpPr>
            <a:grpSpLocks noChangeAspect="1"/>
          </p:cNvGrpSpPr>
          <p:nvPr/>
        </p:nvGrpSpPr>
        <p:grpSpPr bwMode="auto">
          <a:xfrm>
            <a:off x="268561" y="346896"/>
            <a:ext cx="4473966" cy="1081854"/>
            <a:chOff x="0" y="0"/>
            <a:chExt cx="5960568" cy="1440160"/>
          </a:xfrm>
        </p:grpSpPr>
        <p:pic>
          <p:nvPicPr>
            <p:cNvPr id="4" name="Picture 2" descr="C:\Documents and Settings\Administrator\桌面\logo_副本.png">
              <a:extLst>
                <a:ext uri="{FF2B5EF4-FFF2-40B4-BE49-F238E27FC236}">
                  <a16:creationId xmlns:a16="http://schemas.microsoft.com/office/drawing/2014/main" id="{DEFA1A54-2DD2-2E42-9226-280C23004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4016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1">
              <a:extLst>
                <a:ext uri="{FF2B5EF4-FFF2-40B4-BE49-F238E27FC236}">
                  <a16:creationId xmlns:a16="http://schemas.microsoft.com/office/drawing/2014/main" id="{54EA9F94-590B-284C-9095-7DB384D48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568" y="138411"/>
              <a:ext cx="4320000" cy="116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9104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1666C43-552D-5E46-BEAD-529691505B18}"/>
              </a:ext>
            </a:extLst>
          </p:cNvPr>
          <p:cNvSpPr txBox="1"/>
          <p:nvPr/>
        </p:nvSpPr>
        <p:spPr>
          <a:xfrm>
            <a:off x="1715747" y="476047"/>
            <a:ext cx="3416320" cy="646331"/>
          </a:xfrm>
          <a:prstGeom prst="rect">
            <a:avLst/>
          </a:prstGeom>
          <a:noFill/>
        </p:spPr>
        <p:txBody>
          <a:bodyPr wrap="none" rtlCol="0">
            <a:spAutoFit/>
          </a:bodyPr>
          <a:lstStyle>
            <a:defPPr>
              <a:defRPr lang="en-US"/>
            </a:defPPr>
            <a:lvl1pPr>
              <a:defRPr sz="3600">
                <a:latin typeface="Weibei SC" panose="03000800000000000000" pitchFamily="66" charset="-128"/>
                <a:ea typeface="Weibei SC" panose="03000800000000000000" pitchFamily="66" charset="-128"/>
              </a:defRPr>
            </a:lvl1pPr>
          </a:lstStyle>
          <a:p>
            <a:r>
              <a:rPr lang="zh-CN" altLang="en-US" dirty="0">
                <a:latin typeface="SimSun" panose="02010600030101010101" pitchFamily="2" charset="-122"/>
                <a:ea typeface="SimSun" panose="02010600030101010101" pitchFamily="2" charset="-122"/>
              </a:rPr>
              <a:t>研究背景及意义</a:t>
            </a:r>
          </a:p>
        </p:txBody>
      </p:sp>
      <p:pic>
        <p:nvPicPr>
          <p:cNvPr id="3" name="图片 3">
            <a:extLst>
              <a:ext uri="{FF2B5EF4-FFF2-40B4-BE49-F238E27FC236}">
                <a16:creationId xmlns:a16="http://schemas.microsoft.com/office/drawing/2014/main" id="{8CE48AA5-97D7-1346-9BAE-5E8CEF2713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sp>
        <p:nvSpPr>
          <p:cNvPr id="5" name="TextBox 4">
            <a:extLst>
              <a:ext uri="{FF2B5EF4-FFF2-40B4-BE49-F238E27FC236}">
                <a16:creationId xmlns:a16="http://schemas.microsoft.com/office/drawing/2014/main" id="{66FE7231-E682-9A49-A6DA-6ACD84CC4EAE}"/>
              </a:ext>
            </a:extLst>
          </p:cNvPr>
          <p:cNvSpPr txBox="1"/>
          <p:nvPr/>
        </p:nvSpPr>
        <p:spPr>
          <a:xfrm>
            <a:off x="1551814" y="1504498"/>
            <a:ext cx="9179248" cy="3790461"/>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marL="342900" indent="-342900">
              <a:lnSpc>
                <a:spcPct val="250000"/>
              </a:lnSpc>
              <a:buFont typeface="Wingdings" pitchFamily="2" charset="2"/>
              <a:buChar char="Ø"/>
            </a:pPr>
            <a:r>
              <a:rPr lang="zh-CN" altLang="en-US" sz="2000" dirty="0">
                <a:latin typeface="SimSun" panose="02010600030101010101" pitchFamily="2" charset="-122"/>
                <a:ea typeface="SimSun" panose="02010600030101010101" pitchFamily="2" charset="-122"/>
              </a:rPr>
              <a:t>中国网民在线视频用户规模达</a:t>
            </a:r>
            <a:r>
              <a:rPr lang="en-US" altLang="zh-CN" sz="2000" dirty="0">
                <a:latin typeface="SimSun" panose="02010600030101010101" pitchFamily="2" charset="-122"/>
                <a:ea typeface="SimSun" panose="02010600030101010101" pitchFamily="2" charset="-122"/>
              </a:rPr>
              <a:t>9.23</a:t>
            </a:r>
            <a:r>
              <a:rPr lang="zh-CN" altLang="en-US" sz="2000" dirty="0">
                <a:latin typeface="SimSun" panose="02010600030101010101" pitchFamily="2" charset="-122"/>
                <a:ea typeface="SimSun" panose="02010600030101010101" pitchFamily="2" charset="-122"/>
              </a:rPr>
              <a:t>亿，使用率高达</a:t>
            </a:r>
            <a:r>
              <a:rPr lang="en-US" altLang="zh-CN" sz="2000" dirty="0">
                <a:latin typeface="SimSun" panose="02010600030101010101" pitchFamily="2" charset="-122"/>
                <a:ea typeface="SimSun" panose="02010600030101010101" pitchFamily="2" charset="-122"/>
              </a:rPr>
              <a:t>93.7%</a:t>
            </a:r>
          </a:p>
          <a:p>
            <a:pPr marL="342900" indent="-342900">
              <a:lnSpc>
                <a:spcPct val="250000"/>
              </a:lnSpc>
              <a:buFont typeface="Wingdings" pitchFamily="2" charset="2"/>
              <a:buChar char="Ø"/>
            </a:pPr>
            <a:r>
              <a:rPr lang="zh-CN" altLang="en-US" sz="2000" dirty="0">
                <a:latin typeface="SimSun" panose="02010600030101010101" pitchFamily="2" charset="-122"/>
                <a:ea typeface="SimSun" panose="02010600030101010101" pitchFamily="2" charset="-122"/>
              </a:rPr>
              <a:t>在线视频用户基数大，数据传输需求高，网络资源的利用非常重要</a:t>
            </a:r>
            <a:endParaRPr lang="en-US" altLang="zh-CN" sz="2000" dirty="0">
              <a:latin typeface="SimSun" panose="02010600030101010101" pitchFamily="2" charset="-122"/>
              <a:ea typeface="SimSun" panose="02010600030101010101" pitchFamily="2" charset="-122"/>
            </a:endParaRPr>
          </a:p>
          <a:p>
            <a:pPr marL="342900" indent="-342900">
              <a:lnSpc>
                <a:spcPct val="250000"/>
              </a:lnSpc>
              <a:buFont typeface="Wingdings" pitchFamily="2" charset="2"/>
              <a:buChar char="Ø"/>
            </a:pPr>
            <a:r>
              <a:rPr lang="zh-CN" altLang="en-US" sz="2000" dirty="0">
                <a:latin typeface="SimSun" panose="02010600030101010101" pitchFamily="2" charset="-122"/>
                <a:ea typeface="SimSun" panose="02010600030101010101" pitchFamily="2" charset="-122"/>
              </a:rPr>
              <a:t>用户订阅收益和广告收益是视频内容商的两类主要收益来源</a:t>
            </a:r>
            <a:endParaRPr lang="en-US" altLang="zh-CN" sz="2000" dirty="0">
              <a:latin typeface="SimSun" panose="02010600030101010101" pitchFamily="2" charset="-122"/>
              <a:ea typeface="SimSun" panose="02010600030101010101" pitchFamily="2" charset="-122"/>
            </a:endParaRPr>
          </a:p>
          <a:p>
            <a:pPr marL="342900" indent="-342900">
              <a:lnSpc>
                <a:spcPct val="250000"/>
              </a:lnSpc>
              <a:buFont typeface="Wingdings" pitchFamily="2" charset="2"/>
              <a:buChar char="Ø"/>
            </a:pPr>
            <a:r>
              <a:rPr lang="zh-CN" altLang="en-US" sz="2000" dirty="0">
                <a:latin typeface="SimSun" panose="02010600030101010101" pitchFamily="2" charset="-122"/>
                <a:ea typeface="SimSun" panose="02010600030101010101" pitchFamily="2" charset="-122"/>
              </a:rPr>
              <a:t>本文对在线视频系统网络资源购买策略和广告投放策略进行建模分析</a:t>
            </a:r>
            <a:endParaRPr lang="en-US" altLang="zh-CN" sz="2000" dirty="0">
              <a:latin typeface="SimSun" panose="02010600030101010101" pitchFamily="2" charset="-122"/>
              <a:ea typeface="SimSun" panose="02010600030101010101" pitchFamily="2" charset="-122"/>
            </a:endParaRPr>
          </a:p>
          <a:p>
            <a:pPr marL="342900" indent="-342900">
              <a:lnSpc>
                <a:spcPct val="250000"/>
              </a:lnSpc>
              <a:buFont typeface="Wingdings" pitchFamily="2" charset="2"/>
              <a:buChar char="Ø"/>
            </a:pPr>
            <a:endParaRPr lang="en-US" altLang="zh-CN" sz="2000" dirty="0">
              <a:latin typeface="SimSun" panose="02010600030101010101" pitchFamily="2" charset="-122"/>
              <a:ea typeface="SimSun" panose="02010600030101010101" pitchFamily="2" charset="-122"/>
            </a:endParaRPr>
          </a:p>
        </p:txBody>
      </p:sp>
      <p:cxnSp>
        <p:nvCxnSpPr>
          <p:cNvPr id="7" name="Straight Connector 6">
            <a:extLst>
              <a:ext uri="{FF2B5EF4-FFF2-40B4-BE49-F238E27FC236}">
                <a16:creationId xmlns:a16="http://schemas.microsoft.com/office/drawing/2014/main" id="{296EA395-B734-3F46-AF69-D09C4A0F2912}"/>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341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文本框 2">
            <a:extLst>
              <a:ext uri="{FF2B5EF4-FFF2-40B4-BE49-F238E27FC236}">
                <a16:creationId xmlns:a16="http://schemas.microsoft.com/office/drawing/2014/main" id="{25C219DB-1A91-7E44-924A-DF199990B7FC}"/>
              </a:ext>
            </a:extLst>
          </p:cNvPr>
          <p:cNvSpPr txBox="1"/>
          <p:nvPr/>
        </p:nvSpPr>
        <p:spPr>
          <a:xfrm>
            <a:off x="1574520" y="402469"/>
            <a:ext cx="2031325" cy="793487"/>
          </a:xfrm>
          <a:prstGeom prst="rect">
            <a:avLst/>
          </a:prstGeom>
          <a:noFill/>
        </p:spPr>
        <p:txBody>
          <a:bodyPr wrap="non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dirty="0">
                <a:latin typeface="SimSun" panose="02010600030101010101" pitchFamily="2" charset="-122"/>
                <a:ea typeface="SimSun" panose="02010600030101010101" pitchFamily="2" charset="-122"/>
              </a:rPr>
              <a:t>系统模型</a:t>
            </a:r>
            <a:endParaRPr lang="en-US" altLang="zh-CN" dirty="0">
              <a:latin typeface="SimSun" panose="02010600030101010101" pitchFamily="2" charset="-122"/>
              <a:ea typeface="SimSun" panose="02010600030101010101" pitchFamily="2" charset="-122"/>
            </a:endParaRPr>
          </a:p>
        </p:txBody>
      </p:sp>
      <p:pic>
        <p:nvPicPr>
          <p:cNvPr id="5" name="图片 4">
            <a:extLst>
              <a:ext uri="{FF2B5EF4-FFF2-40B4-BE49-F238E27FC236}">
                <a16:creationId xmlns:a16="http://schemas.microsoft.com/office/drawing/2014/main" id="{48802AA0-3119-EA44-BC4C-9A893458EE63}"/>
              </a:ext>
            </a:extLst>
          </p:cNvPr>
          <p:cNvPicPr>
            <a:picLocks noChangeAspect="1"/>
          </p:cNvPicPr>
          <p:nvPr/>
        </p:nvPicPr>
        <p:blipFill>
          <a:blip r:embed="rId4"/>
          <a:stretch>
            <a:fillRect/>
          </a:stretch>
        </p:blipFill>
        <p:spPr>
          <a:xfrm>
            <a:off x="1158034" y="1384162"/>
            <a:ext cx="9729359" cy="4587517"/>
          </a:xfrm>
          <a:prstGeom prst="rect">
            <a:avLst/>
          </a:prstGeom>
        </p:spPr>
      </p:pic>
      <p:sp>
        <p:nvSpPr>
          <p:cNvPr id="13" name="文本框 12">
            <a:extLst>
              <a:ext uri="{FF2B5EF4-FFF2-40B4-BE49-F238E27FC236}">
                <a16:creationId xmlns:a16="http://schemas.microsoft.com/office/drawing/2014/main" id="{D8F87EDC-82D4-4D4B-A71D-AC881E9B4342}"/>
              </a:ext>
            </a:extLst>
          </p:cNvPr>
          <p:cNvSpPr txBox="1"/>
          <p:nvPr/>
        </p:nvSpPr>
        <p:spPr>
          <a:xfrm>
            <a:off x="2905320" y="3862587"/>
            <a:ext cx="1488831" cy="369332"/>
          </a:xfrm>
          <a:prstGeom prst="rect">
            <a:avLst/>
          </a:prstGeom>
          <a:noFill/>
        </p:spPr>
        <p:txBody>
          <a:bodyPr wrap="square" rtlCol="0">
            <a:spAutoFit/>
          </a:bodyPr>
          <a:lstStyle/>
          <a:p>
            <a:r>
              <a:rPr kumimoji="1" lang="zh-CN" altLang="en-US" dirty="0">
                <a:solidFill>
                  <a:srgbClr val="FF0000"/>
                </a:solidFill>
                <a:latin typeface="KaiTi" panose="02010609060101010101" pitchFamily="49" charset="-122"/>
                <a:ea typeface="KaiTi" panose="02010609060101010101" pitchFamily="49" charset="-122"/>
              </a:rPr>
              <a:t>传输带宽</a:t>
            </a:r>
          </a:p>
        </p:txBody>
      </p:sp>
      <p:sp>
        <p:nvSpPr>
          <p:cNvPr id="14" name="文本框 13">
            <a:extLst>
              <a:ext uri="{FF2B5EF4-FFF2-40B4-BE49-F238E27FC236}">
                <a16:creationId xmlns:a16="http://schemas.microsoft.com/office/drawing/2014/main" id="{D1C52BEA-8F7A-3C4D-BB79-53351B255580}"/>
              </a:ext>
            </a:extLst>
          </p:cNvPr>
          <p:cNvSpPr txBox="1"/>
          <p:nvPr/>
        </p:nvSpPr>
        <p:spPr>
          <a:xfrm>
            <a:off x="6096000" y="3862587"/>
            <a:ext cx="1488831" cy="369332"/>
          </a:xfrm>
          <a:prstGeom prst="rect">
            <a:avLst/>
          </a:prstGeom>
          <a:noFill/>
        </p:spPr>
        <p:txBody>
          <a:bodyPr wrap="square" rtlCol="0">
            <a:spAutoFit/>
          </a:bodyPr>
          <a:lstStyle/>
          <a:p>
            <a:r>
              <a:rPr kumimoji="1" lang="zh-CN" altLang="en-US" dirty="0">
                <a:solidFill>
                  <a:srgbClr val="FF0000"/>
                </a:solidFill>
                <a:latin typeface="Kaiti SC" panose="02010600040101010101" pitchFamily="2" charset="-122"/>
                <a:ea typeface="Kaiti SC" panose="02010600040101010101" pitchFamily="2" charset="-122"/>
              </a:rPr>
              <a:t>缓存空间</a:t>
            </a:r>
          </a:p>
        </p:txBody>
      </p:sp>
      <p:sp>
        <p:nvSpPr>
          <p:cNvPr id="15" name="文本框 14">
            <a:extLst>
              <a:ext uri="{FF2B5EF4-FFF2-40B4-BE49-F238E27FC236}">
                <a16:creationId xmlns:a16="http://schemas.microsoft.com/office/drawing/2014/main" id="{AA951E6F-55AD-C94B-866F-8BF1ED0CCD52}"/>
              </a:ext>
            </a:extLst>
          </p:cNvPr>
          <p:cNvSpPr txBox="1"/>
          <p:nvPr/>
        </p:nvSpPr>
        <p:spPr>
          <a:xfrm>
            <a:off x="1304607" y="2511493"/>
            <a:ext cx="1488831" cy="1200329"/>
          </a:xfrm>
          <a:prstGeom prst="rect">
            <a:avLst/>
          </a:prstGeom>
          <a:noFill/>
        </p:spPr>
        <p:txBody>
          <a:bodyPr wrap="square" rtlCol="0">
            <a:spAutoFit/>
          </a:bodyPr>
          <a:lstStyle/>
          <a:p>
            <a:pPr algn="ctr"/>
            <a:r>
              <a:rPr kumimoji="1" lang="zh-CN" altLang="en-US" dirty="0">
                <a:solidFill>
                  <a:srgbClr val="FF0000"/>
                </a:solidFill>
                <a:latin typeface="KaiTi" panose="02010609060101010101" pitchFamily="49" charset="-122"/>
                <a:ea typeface="KaiTi" panose="02010609060101010101" pitchFamily="49" charset="-122"/>
              </a:rPr>
              <a:t>全部</a:t>
            </a:r>
            <a:endParaRPr kumimoji="1" lang="en-US" altLang="zh-CN" dirty="0">
              <a:solidFill>
                <a:srgbClr val="FF0000"/>
              </a:solidFill>
              <a:latin typeface="KaiTi" panose="02010609060101010101" pitchFamily="49" charset="-122"/>
              <a:ea typeface="KaiTi" panose="02010609060101010101" pitchFamily="49" charset="-122"/>
            </a:endParaRPr>
          </a:p>
          <a:p>
            <a:pPr algn="ctr"/>
            <a:r>
              <a:rPr kumimoji="1" lang="zh-CN" altLang="en-US" dirty="0">
                <a:solidFill>
                  <a:srgbClr val="0E0EF5"/>
                </a:solidFill>
                <a:latin typeface="KaiTi" panose="02010609060101010101" pitchFamily="49" charset="-122"/>
                <a:ea typeface="KaiTi" panose="02010609060101010101" pitchFamily="49" charset="-122"/>
              </a:rPr>
              <a:t>视频内容</a:t>
            </a:r>
            <a:endParaRPr kumimoji="1" lang="en-US" altLang="zh-CN" dirty="0">
              <a:solidFill>
                <a:srgbClr val="0E0EF5"/>
              </a:solidFill>
              <a:latin typeface="KaiTi" panose="02010609060101010101" pitchFamily="49" charset="-122"/>
              <a:ea typeface="KaiTi" panose="02010609060101010101" pitchFamily="49" charset="-122"/>
            </a:endParaRPr>
          </a:p>
          <a:p>
            <a:pPr algn="ctr"/>
            <a:r>
              <a:rPr kumimoji="1" lang="en-US" altLang="zh-CN" dirty="0">
                <a:solidFill>
                  <a:srgbClr val="0E0EF5"/>
                </a:solidFill>
                <a:latin typeface="KaiTi" panose="02010609060101010101" pitchFamily="49" charset="-122"/>
                <a:ea typeface="KaiTi" panose="02010609060101010101" pitchFamily="49" charset="-122"/>
              </a:rPr>
              <a:t>+</a:t>
            </a:r>
          </a:p>
          <a:p>
            <a:pPr algn="ctr"/>
            <a:r>
              <a:rPr kumimoji="1" lang="zh-CN" altLang="en-US" dirty="0">
                <a:solidFill>
                  <a:srgbClr val="0E0EF5"/>
                </a:solidFill>
                <a:latin typeface="KaiTi" panose="02010609060101010101" pitchFamily="49" charset="-122"/>
                <a:ea typeface="KaiTi" panose="02010609060101010101" pitchFamily="49" charset="-122"/>
              </a:rPr>
              <a:t>广告内容</a:t>
            </a:r>
          </a:p>
        </p:txBody>
      </p:sp>
      <p:sp>
        <p:nvSpPr>
          <p:cNvPr id="16" name="文本框 15">
            <a:extLst>
              <a:ext uri="{FF2B5EF4-FFF2-40B4-BE49-F238E27FC236}">
                <a16:creationId xmlns:a16="http://schemas.microsoft.com/office/drawing/2014/main" id="{B246B446-43B5-A241-8967-3551AF42FAC6}"/>
              </a:ext>
            </a:extLst>
          </p:cNvPr>
          <p:cNvSpPr txBox="1"/>
          <p:nvPr/>
        </p:nvSpPr>
        <p:spPr>
          <a:xfrm>
            <a:off x="5955469" y="2448185"/>
            <a:ext cx="1488831" cy="1200329"/>
          </a:xfrm>
          <a:prstGeom prst="rect">
            <a:avLst/>
          </a:prstGeom>
          <a:noFill/>
        </p:spPr>
        <p:txBody>
          <a:bodyPr wrap="square" rtlCol="0">
            <a:spAutoFit/>
          </a:bodyPr>
          <a:lstStyle/>
          <a:p>
            <a:pPr algn="ctr"/>
            <a:r>
              <a:rPr kumimoji="1" lang="zh-CN" altLang="en-US" dirty="0">
                <a:solidFill>
                  <a:srgbClr val="FF0000"/>
                </a:solidFill>
                <a:latin typeface="KaiTi" panose="02010609060101010101" pitchFamily="49" charset="-122"/>
                <a:ea typeface="KaiTi" panose="02010609060101010101" pitchFamily="49" charset="-122"/>
              </a:rPr>
              <a:t>部分</a:t>
            </a:r>
            <a:endParaRPr kumimoji="1" lang="en-US" altLang="zh-CN" dirty="0">
              <a:solidFill>
                <a:srgbClr val="FF0000"/>
              </a:solidFill>
              <a:latin typeface="KaiTi" panose="02010609060101010101" pitchFamily="49" charset="-122"/>
              <a:ea typeface="KaiTi" panose="02010609060101010101" pitchFamily="49" charset="-122"/>
            </a:endParaRPr>
          </a:p>
          <a:p>
            <a:pPr algn="ctr"/>
            <a:r>
              <a:rPr kumimoji="1" lang="zh-CN" altLang="en-US" dirty="0">
                <a:solidFill>
                  <a:srgbClr val="0E0EF5"/>
                </a:solidFill>
                <a:latin typeface="KaiTi" panose="02010609060101010101" pitchFamily="49" charset="-122"/>
                <a:ea typeface="KaiTi" panose="02010609060101010101" pitchFamily="49" charset="-122"/>
              </a:rPr>
              <a:t>视频内容</a:t>
            </a:r>
            <a:endParaRPr kumimoji="1" lang="en-US" altLang="zh-CN" dirty="0">
              <a:solidFill>
                <a:srgbClr val="0E0EF5"/>
              </a:solidFill>
              <a:latin typeface="KaiTi" panose="02010609060101010101" pitchFamily="49" charset="-122"/>
              <a:ea typeface="KaiTi" panose="02010609060101010101" pitchFamily="49" charset="-122"/>
            </a:endParaRPr>
          </a:p>
          <a:p>
            <a:pPr algn="ctr"/>
            <a:r>
              <a:rPr kumimoji="1" lang="en-US" altLang="zh-CN" dirty="0">
                <a:solidFill>
                  <a:srgbClr val="0E0EF5"/>
                </a:solidFill>
                <a:latin typeface="KaiTi" panose="02010609060101010101" pitchFamily="49" charset="-122"/>
                <a:ea typeface="KaiTi" panose="02010609060101010101" pitchFamily="49" charset="-122"/>
              </a:rPr>
              <a:t>+</a:t>
            </a:r>
          </a:p>
          <a:p>
            <a:pPr algn="ctr"/>
            <a:r>
              <a:rPr kumimoji="1" lang="zh-CN" altLang="en-US" dirty="0">
                <a:solidFill>
                  <a:srgbClr val="0E0EF5"/>
                </a:solidFill>
                <a:latin typeface="KaiTi" panose="02010609060101010101" pitchFamily="49" charset="-122"/>
                <a:ea typeface="KaiTi" panose="02010609060101010101" pitchFamily="49" charset="-122"/>
              </a:rPr>
              <a:t>广告内容</a:t>
            </a:r>
          </a:p>
        </p:txBody>
      </p:sp>
    </p:spTree>
    <p:extLst>
      <p:ext uri="{BB962C8B-B14F-4D97-AF65-F5344CB8AC3E}">
        <p14:creationId xmlns:p14="http://schemas.microsoft.com/office/powerpoint/2010/main" val="345315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文本框 2">
            <a:extLst>
              <a:ext uri="{FF2B5EF4-FFF2-40B4-BE49-F238E27FC236}">
                <a16:creationId xmlns:a16="http://schemas.microsoft.com/office/drawing/2014/main" id="{25C219DB-1A91-7E44-924A-DF199990B7FC}"/>
              </a:ext>
            </a:extLst>
          </p:cNvPr>
          <p:cNvSpPr txBox="1"/>
          <p:nvPr/>
        </p:nvSpPr>
        <p:spPr>
          <a:xfrm>
            <a:off x="1649021" y="402469"/>
            <a:ext cx="7340471" cy="793487"/>
          </a:xfrm>
          <a:prstGeom prst="rect">
            <a:avLst/>
          </a:prstGeom>
          <a:noFill/>
        </p:spPr>
        <p:txBody>
          <a:bodyPr wrap="non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dirty="0">
                <a:latin typeface="SimSun" panose="02010600030101010101" pitchFamily="2" charset="-122"/>
                <a:ea typeface="SimSun" panose="02010600030101010101" pitchFamily="2" charset="-122"/>
              </a:rPr>
              <a:t>研究问题</a:t>
            </a:r>
            <a:r>
              <a:rPr lang="en-US" altLang="zh-CN" dirty="0">
                <a:latin typeface="SimSun" panose="02010600030101010101" pitchFamily="2" charset="-122"/>
                <a:ea typeface="SimSun" panose="02010600030101010101" pitchFamily="2" charset="-122"/>
              </a:rPr>
              <a:t>1:</a:t>
            </a:r>
            <a:r>
              <a:rPr lang="zh-CN" altLang="en-US" dirty="0">
                <a:latin typeface="SimSun" panose="02010600030101010101" pitchFamily="2" charset="-122"/>
                <a:ea typeface="SimSun" panose="02010600030101010101" pitchFamily="2" charset="-122"/>
              </a:rPr>
              <a:t> 带宽和缓存的预算分配</a:t>
            </a:r>
            <a:endParaRPr lang="en-US" altLang="zh-CN" dirty="0">
              <a:latin typeface="SimSun" panose="02010600030101010101" pitchFamily="2" charset="-122"/>
              <a:ea typeface="SimSun" panose="02010600030101010101" pitchFamily="2" charset="-122"/>
            </a:endParaRPr>
          </a:p>
        </p:txBody>
      </p:sp>
      <p:sp>
        <p:nvSpPr>
          <p:cNvPr id="13" name="TextBox 4">
            <a:extLst>
              <a:ext uri="{FF2B5EF4-FFF2-40B4-BE49-F238E27FC236}">
                <a16:creationId xmlns:a16="http://schemas.microsoft.com/office/drawing/2014/main" id="{6EB1B0A3-A530-744B-A7E2-3C9CBD573149}"/>
              </a:ext>
            </a:extLst>
          </p:cNvPr>
          <p:cNvSpPr txBox="1"/>
          <p:nvPr/>
        </p:nvSpPr>
        <p:spPr>
          <a:xfrm>
            <a:off x="846529" y="3265751"/>
            <a:ext cx="9179248" cy="181075"/>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marL="800100" lvl="1" indent="-34290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p:txBody>
      </p:sp>
      <p:pic>
        <p:nvPicPr>
          <p:cNvPr id="15" name="图片 14">
            <a:extLst>
              <a:ext uri="{FF2B5EF4-FFF2-40B4-BE49-F238E27FC236}">
                <a16:creationId xmlns:a16="http://schemas.microsoft.com/office/drawing/2014/main" id="{125EE4CE-CCBC-594B-886D-22F78A02EE47}"/>
              </a:ext>
            </a:extLst>
          </p:cNvPr>
          <p:cNvPicPr>
            <a:picLocks noChangeAspect="1"/>
          </p:cNvPicPr>
          <p:nvPr/>
        </p:nvPicPr>
        <p:blipFill>
          <a:blip r:embed="rId4"/>
          <a:stretch>
            <a:fillRect/>
          </a:stretch>
        </p:blipFill>
        <p:spPr>
          <a:xfrm>
            <a:off x="1276759" y="1504498"/>
            <a:ext cx="9729359" cy="4587517"/>
          </a:xfrm>
          <a:prstGeom prst="rect">
            <a:avLst/>
          </a:prstGeom>
        </p:spPr>
      </p:pic>
      <p:sp>
        <p:nvSpPr>
          <p:cNvPr id="16" name="文本框 15">
            <a:extLst>
              <a:ext uri="{FF2B5EF4-FFF2-40B4-BE49-F238E27FC236}">
                <a16:creationId xmlns:a16="http://schemas.microsoft.com/office/drawing/2014/main" id="{8F3D97B5-22B7-4548-A042-4F43EA2EA231}"/>
              </a:ext>
            </a:extLst>
          </p:cNvPr>
          <p:cNvSpPr txBox="1"/>
          <p:nvPr/>
        </p:nvSpPr>
        <p:spPr>
          <a:xfrm>
            <a:off x="6096000" y="5255202"/>
            <a:ext cx="2381239" cy="1200329"/>
          </a:xfrm>
          <a:prstGeom prst="rect">
            <a:avLst/>
          </a:prstGeom>
          <a:noFill/>
        </p:spPr>
        <p:txBody>
          <a:bodyPr wrap="square" rtlCol="0">
            <a:spAutoFit/>
          </a:bodyPr>
          <a:lstStyle/>
          <a:p>
            <a:r>
              <a:rPr kumimoji="1" lang="zh-CN" altLang="en-US" dirty="0">
                <a:solidFill>
                  <a:srgbClr val="0E0EF5"/>
                </a:solidFill>
                <a:latin typeface="KaiTi" panose="02010609060101010101" pitchFamily="49" charset="-122"/>
                <a:ea typeface="KaiTi" panose="02010609060101010101" pitchFamily="49" charset="-122"/>
              </a:rPr>
              <a:t>缓存：</a:t>
            </a:r>
            <a:endParaRPr kumimoji="1" lang="en-US" altLang="zh-CN" dirty="0">
              <a:solidFill>
                <a:srgbClr val="0E0EF5"/>
              </a:solidFill>
              <a:latin typeface="KaiTi" panose="02010609060101010101" pitchFamily="49" charset="-122"/>
              <a:ea typeface="KaiTi" panose="02010609060101010101" pitchFamily="49" charset="-122"/>
            </a:endParaRPr>
          </a:p>
          <a:p>
            <a:r>
              <a:rPr kumimoji="1" lang="zh-CN" altLang="en-US" dirty="0">
                <a:latin typeface="KaiTi" panose="02010609060101010101" pitchFamily="49" charset="-122"/>
                <a:ea typeface="KaiTi" panose="02010609060101010101" pitchFamily="49" charset="-122"/>
              </a:rPr>
              <a:t>单位价格</a:t>
            </a:r>
            <a:r>
              <a:rPr kumimoji="1" lang="en-US" altLang="zh-CN" dirty="0">
                <a:latin typeface="KaiTi" panose="02010609060101010101" pitchFamily="49" charset="-122"/>
                <a:ea typeface="KaiTi" panose="02010609060101010101" pitchFamily="49" charset="-122"/>
              </a:rPr>
              <a:t>p(c)</a:t>
            </a:r>
          </a:p>
          <a:p>
            <a:r>
              <a:rPr kumimoji="1" lang="zh-CN" altLang="en-US" dirty="0">
                <a:solidFill>
                  <a:srgbClr val="FF0000"/>
                </a:solidFill>
                <a:latin typeface="KaiTi" panose="02010609060101010101" pitchFamily="49" charset="-122"/>
                <a:ea typeface="KaiTi" panose="02010609060101010101" pitchFamily="49" charset="-122"/>
              </a:rPr>
              <a:t>线性</a:t>
            </a:r>
            <a:r>
              <a:rPr kumimoji="1" lang="zh-CN" altLang="en-US" dirty="0">
                <a:latin typeface="KaiTi" panose="02010609060101010101" pitchFamily="49" charset="-122"/>
                <a:ea typeface="KaiTi" panose="02010609060101010101" pitchFamily="49" charset="-122"/>
              </a:rPr>
              <a:t>增加</a:t>
            </a:r>
            <a:endParaRPr kumimoji="1" lang="en-US" altLang="zh-CN" dirty="0">
              <a:latin typeface="KaiTi" panose="02010609060101010101" pitchFamily="49" charset="-122"/>
              <a:ea typeface="KaiTi" panose="02010609060101010101" pitchFamily="49" charset="-122"/>
            </a:endParaRPr>
          </a:p>
          <a:p>
            <a:r>
              <a:rPr kumimoji="1" lang="zh-CN" altLang="en-US" dirty="0">
                <a:latin typeface="KaiTi" panose="02010609060101010101" pitchFamily="49" charset="-122"/>
                <a:ea typeface="KaiTi" panose="02010609060101010101" pitchFamily="49" charset="-122"/>
              </a:rPr>
              <a:t>根据</a:t>
            </a:r>
            <a:r>
              <a:rPr kumimoji="1" lang="zh-CN" altLang="en-US" dirty="0">
                <a:solidFill>
                  <a:srgbClr val="FF0000"/>
                </a:solidFill>
                <a:latin typeface="KaiTi" panose="02010609060101010101" pitchFamily="49" charset="-122"/>
                <a:ea typeface="KaiTi" panose="02010609060101010101" pitchFamily="49" charset="-122"/>
              </a:rPr>
              <a:t>空间</a:t>
            </a:r>
            <a:r>
              <a:rPr kumimoji="1" lang="zh-CN" altLang="en-US" dirty="0">
                <a:latin typeface="KaiTi" panose="02010609060101010101" pitchFamily="49" charset="-122"/>
                <a:ea typeface="KaiTi" panose="02010609060101010101" pitchFamily="49" charset="-122"/>
              </a:rPr>
              <a:t>计费</a:t>
            </a:r>
            <a:endParaRPr kumimoji="1" lang="en-US" altLang="zh-CN" dirty="0">
              <a:latin typeface="KaiTi" panose="02010609060101010101" pitchFamily="49" charset="-122"/>
              <a:ea typeface="KaiTi" panose="02010609060101010101" pitchFamily="49" charset="-122"/>
            </a:endParaRPr>
          </a:p>
        </p:txBody>
      </p:sp>
      <p:sp>
        <p:nvSpPr>
          <p:cNvPr id="17" name="文本框 16">
            <a:extLst>
              <a:ext uri="{FF2B5EF4-FFF2-40B4-BE49-F238E27FC236}">
                <a16:creationId xmlns:a16="http://schemas.microsoft.com/office/drawing/2014/main" id="{628128F4-6B98-EF45-B56E-8C34C631E77D}"/>
              </a:ext>
            </a:extLst>
          </p:cNvPr>
          <p:cNvSpPr txBox="1"/>
          <p:nvPr/>
        </p:nvSpPr>
        <p:spPr>
          <a:xfrm>
            <a:off x="2938017" y="2957918"/>
            <a:ext cx="2582250" cy="1200329"/>
          </a:xfrm>
          <a:prstGeom prst="rect">
            <a:avLst/>
          </a:prstGeom>
          <a:noFill/>
        </p:spPr>
        <p:txBody>
          <a:bodyPr wrap="square" rtlCol="0">
            <a:spAutoFit/>
          </a:bodyPr>
          <a:lstStyle/>
          <a:p>
            <a:r>
              <a:rPr kumimoji="1" lang="zh-CN" altLang="en-US" dirty="0">
                <a:solidFill>
                  <a:srgbClr val="0E0EF5"/>
                </a:solidFill>
                <a:latin typeface="KaiTi" panose="02010609060101010101" pitchFamily="49" charset="-122"/>
                <a:ea typeface="KaiTi" panose="02010609060101010101" pitchFamily="49" charset="-122"/>
              </a:rPr>
              <a:t>传输带宽：</a:t>
            </a:r>
            <a:endParaRPr kumimoji="1" lang="en-US" altLang="zh-CN" dirty="0">
              <a:solidFill>
                <a:srgbClr val="0E0EF5"/>
              </a:solidFill>
              <a:latin typeface="KaiTi" panose="02010609060101010101" pitchFamily="49" charset="-122"/>
              <a:ea typeface="KaiTi" panose="02010609060101010101" pitchFamily="49" charset="-122"/>
            </a:endParaRPr>
          </a:p>
          <a:p>
            <a:r>
              <a:rPr kumimoji="1" lang="zh-CN" altLang="en-US" dirty="0">
                <a:latin typeface="KaiTi" panose="02010609060101010101" pitchFamily="49" charset="-122"/>
                <a:ea typeface="KaiTi" panose="02010609060101010101" pitchFamily="49" charset="-122"/>
              </a:rPr>
              <a:t>单位价格</a:t>
            </a:r>
            <a:r>
              <a:rPr kumimoji="1" lang="en-US" altLang="zh-CN" dirty="0">
                <a:latin typeface="KaiTi" panose="02010609060101010101" pitchFamily="49" charset="-122"/>
                <a:ea typeface="KaiTi" panose="02010609060101010101" pitchFamily="49" charset="-122"/>
              </a:rPr>
              <a:t>p(b)</a:t>
            </a:r>
          </a:p>
          <a:p>
            <a:r>
              <a:rPr kumimoji="1" lang="zh-CN" altLang="en-US" dirty="0">
                <a:solidFill>
                  <a:srgbClr val="FF0000"/>
                </a:solidFill>
                <a:latin typeface="KaiTi" panose="02010609060101010101" pitchFamily="49" charset="-122"/>
                <a:ea typeface="KaiTi" panose="02010609060101010101" pitchFamily="49" charset="-122"/>
              </a:rPr>
              <a:t>非线性</a:t>
            </a:r>
            <a:r>
              <a:rPr kumimoji="1" lang="zh-CN" altLang="en-US" dirty="0">
                <a:latin typeface="KaiTi" panose="02010609060101010101" pitchFamily="49" charset="-122"/>
                <a:ea typeface="KaiTi" panose="02010609060101010101" pitchFamily="49" charset="-122"/>
              </a:rPr>
              <a:t>增加</a:t>
            </a:r>
            <a:endParaRPr kumimoji="1" lang="en-US" altLang="zh-CN" dirty="0">
              <a:latin typeface="KaiTi" panose="02010609060101010101" pitchFamily="49" charset="-122"/>
              <a:ea typeface="KaiTi" panose="02010609060101010101" pitchFamily="49" charset="-122"/>
            </a:endParaRPr>
          </a:p>
          <a:p>
            <a:r>
              <a:rPr kumimoji="1" lang="zh-CN" altLang="en-US" dirty="0">
                <a:latin typeface="KaiTi" panose="02010609060101010101" pitchFamily="49" charset="-122"/>
                <a:ea typeface="KaiTi" panose="02010609060101010101" pitchFamily="49" charset="-122"/>
              </a:rPr>
              <a:t>根据</a:t>
            </a:r>
            <a:r>
              <a:rPr kumimoji="1" lang="zh-CN" altLang="en-US" dirty="0">
                <a:solidFill>
                  <a:srgbClr val="FF0000"/>
                </a:solidFill>
                <a:latin typeface="KaiTi" panose="02010609060101010101" pitchFamily="49" charset="-122"/>
                <a:ea typeface="KaiTi" panose="02010609060101010101" pitchFamily="49" charset="-122"/>
              </a:rPr>
              <a:t>传输数据总量</a:t>
            </a:r>
            <a:r>
              <a:rPr kumimoji="1" lang="zh-CN" altLang="en-US" dirty="0">
                <a:latin typeface="KaiTi" panose="02010609060101010101" pitchFamily="49" charset="-122"/>
                <a:ea typeface="KaiTi" panose="02010609060101010101" pitchFamily="49" charset="-122"/>
              </a:rPr>
              <a:t>计费</a:t>
            </a:r>
            <a:endParaRPr kumimoji="1" lang="en-US" altLang="zh-CN"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88008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sp>
        <p:nvSpPr>
          <p:cNvPr id="5" name="TextBox 4">
            <a:extLst>
              <a:ext uri="{FF2B5EF4-FFF2-40B4-BE49-F238E27FC236}">
                <a16:creationId xmlns:a16="http://schemas.microsoft.com/office/drawing/2014/main" id="{DC3F1C8F-EBB0-2946-8264-1C0F2C303665}"/>
              </a:ext>
            </a:extLst>
          </p:cNvPr>
          <p:cNvSpPr txBox="1"/>
          <p:nvPr/>
        </p:nvSpPr>
        <p:spPr>
          <a:xfrm>
            <a:off x="1506376" y="1291111"/>
            <a:ext cx="9179248" cy="559769"/>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sz="2400" b="1" dirty="0">
                <a:latin typeface="SimSun" panose="02010600030101010101" pitchFamily="2" charset="-122"/>
                <a:ea typeface="SimSun" panose="02010600030101010101" pitchFamily="2" charset="-122"/>
              </a:rPr>
              <a:t>盈利：用户观看视频数据量，与用户感受的</a:t>
            </a:r>
            <a:r>
              <a:rPr lang="zh-CN" altLang="en-US" sz="2400" b="1" dirty="0">
                <a:solidFill>
                  <a:srgbClr val="FF0000"/>
                </a:solidFill>
                <a:latin typeface="SimSun" panose="02010600030101010101" pitchFamily="2" charset="-122"/>
                <a:ea typeface="SimSun" panose="02010600030101010101" pitchFamily="2" charset="-122"/>
              </a:rPr>
              <a:t>平均时延</a:t>
            </a:r>
            <a:r>
              <a:rPr lang="zh-CN" altLang="en-US" sz="2400" b="1" dirty="0">
                <a:latin typeface="SimSun" panose="02010600030101010101" pitchFamily="2" charset="-122"/>
                <a:ea typeface="SimSun" panose="02010600030101010101" pitchFamily="2" charset="-122"/>
              </a:rPr>
              <a:t>相关</a:t>
            </a:r>
            <a:endParaRPr lang="en-US" altLang="zh-CN" sz="2400" b="1" dirty="0">
              <a:latin typeface="SimSun" panose="02010600030101010101" pitchFamily="2" charset="-122"/>
              <a:ea typeface="SimSun" panose="02010600030101010101" pitchFamily="2" charset="-122"/>
            </a:endParaRPr>
          </a:p>
        </p:txBody>
      </p:sp>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04AFBB61-6619-0942-BB02-E07F284A4561}"/>
              </a:ext>
            </a:extLst>
          </p:cNvPr>
          <p:cNvSpPr txBox="1"/>
          <p:nvPr/>
        </p:nvSpPr>
        <p:spPr>
          <a:xfrm>
            <a:off x="779653" y="1952667"/>
            <a:ext cx="9179248" cy="181075"/>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marL="800100" lvl="1" indent="-34290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p:txBody>
      </p:sp>
      <p:sp>
        <p:nvSpPr>
          <p:cNvPr id="13" name="TextBox 4">
            <a:extLst>
              <a:ext uri="{FF2B5EF4-FFF2-40B4-BE49-F238E27FC236}">
                <a16:creationId xmlns:a16="http://schemas.microsoft.com/office/drawing/2014/main" id="{6EB1B0A3-A530-744B-A7E2-3C9CBD573149}"/>
              </a:ext>
            </a:extLst>
          </p:cNvPr>
          <p:cNvSpPr txBox="1"/>
          <p:nvPr/>
        </p:nvSpPr>
        <p:spPr>
          <a:xfrm>
            <a:off x="846529" y="3265751"/>
            <a:ext cx="9179248" cy="181075"/>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marL="800100" lvl="1" indent="-34290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a:p>
            <a:pPr marL="800100" lvl="1" indent="-342900">
              <a:lnSpc>
                <a:spcPct val="150000"/>
              </a:lnSpc>
              <a:buFont typeface="Arial" panose="020B0604020202020204" pitchFamily="34" charset="0"/>
              <a:buChar char="•"/>
            </a:pPr>
            <a:endParaRPr lang="en-US" altLang="zh-CN" sz="100" dirty="0">
              <a:latin typeface="SimSun" panose="02010600030101010101" pitchFamily="2" charset="-122"/>
              <a:ea typeface="SimSun" panose="02010600030101010101" pitchFamily="2" charset="-122"/>
            </a:endParaRPr>
          </a:p>
        </p:txBody>
      </p:sp>
      <p:pic>
        <p:nvPicPr>
          <p:cNvPr id="16" name="图片 15">
            <a:extLst>
              <a:ext uri="{FF2B5EF4-FFF2-40B4-BE49-F238E27FC236}">
                <a16:creationId xmlns:a16="http://schemas.microsoft.com/office/drawing/2014/main" id="{C2ED399D-C2E7-4540-8388-65A571C85AFC}"/>
              </a:ext>
            </a:extLst>
          </p:cNvPr>
          <p:cNvPicPr>
            <a:picLocks noChangeAspect="1"/>
          </p:cNvPicPr>
          <p:nvPr/>
        </p:nvPicPr>
        <p:blipFill>
          <a:blip r:embed="rId4"/>
          <a:stretch>
            <a:fillRect/>
          </a:stretch>
        </p:blipFill>
        <p:spPr>
          <a:xfrm>
            <a:off x="1129126" y="1952667"/>
            <a:ext cx="9729359" cy="4587517"/>
          </a:xfrm>
          <a:prstGeom prst="rect">
            <a:avLst/>
          </a:prstGeom>
        </p:spPr>
      </p:pic>
      <p:sp>
        <p:nvSpPr>
          <p:cNvPr id="17" name="文本框 16">
            <a:extLst>
              <a:ext uri="{FF2B5EF4-FFF2-40B4-BE49-F238E27FC236}">
                <a16:creationId xmlns:a16="http://schemas.microsoft.com/office/drawing/2014/main" id="{2B5F3821-AE20-F141-9822-516C90E772AC}"/>
              </a:ext>
            </a:extLst>
          </p:cNvPr>
          <p:cNvSpPr txBox="1"/>
          <p:nvPr/>
        </p:nvSpPr>
        <p:spPr>
          <a:xfrm>
            <a:off x="2448570" y="4030944"/>
            <a:ext cx="2574004" cy="369332"/>
          </a:xfrm>
          <a:prstGeom prst="rect">
            <a:avLst/>
          </a:prstGeom>
          <a:noFill/>
        </p:spPr>
        <p:txBody>
          <a:bodyPr wrap="square" rtlCol="0">
            <a:spAutoFit/>
          </a:bodyPr>
          <a:lstStyle/>
          <a:p>
            <a:r>
              <a:rPr kumimoji="1" lang="zh-CN" altLang="en-US" dirty="0">
                <a:solidFill>
                  <a:srgbClr val="0E0EF5"/>
                </a:solidFill>
                <a:latin typeface="KaiTi" panose="02010609060101010101" pitchFamily="49" charset="-122"/>
                <a:ea typeface="KaiTi" panose="02010609060101010101" pitchFamily="49" charset="-122"/>
              </a:rPr>
              <a:t>缓存未命中：时延</a:t>
            </a:r>
            <a:r>
              <a:rPr kumimoji="1" lang="en-US" altLang="zh-CN" dirty="0">
                <a:solidFill>
                  <a:srgbClr val="0E0EF5"/>
                </a:solidFill>
                <a:latin typeface="KaiTi" panose="02010609060101010101" pitchFamily="49" charset="-122"/>
                <a:ea typeface="KaiTi" panose="02010609060101010101" pitchFamily="49" charset="-122"/>
              </a:rPr>
              <a:t>d+d</a:t>
            </a:r>
            <a:r>
              <a:rPr kumimoji="1" lang="en-US" altLang="zh-CN" baseline="-25000" dirty="0">
                <a:solidFill>
                  <a:srgbClr val="0E0EF5"/>
                </a:solidFill>
                <a:latin typeface="KaiTi" panose="02010609060101010101" pitchFamily="49" charset="-122"/>
                <a:ea typeface="KaiTi" panose="02010609060101010101" pitchFamily="49" charset="-122"/>
              </a:rPr>
              <a:t>0</a:t>
            </a:r>
            <a:endParaRPr kumimoji="1" lang="en-US" altLang="zh-CN" dirty="0">
              <a:solidFill>
                <a:srgbClr val="0E0EF5"/>
              </a:solidFill>
              <a:latin typeface="KaiTi" panose="02010609060101010101" pitchFamily="49" charset="-122"/>
              <a:ea typeface="KaiTi" panose="02010609060101010101" pitchFamily="49" charset="-122"/>
            </a:endParaRPr>
          </a:p>
        </p:txBody>
      </p:sp>
      <p:sp>
        <p:nvSpPr>
          <p:cNvPr id="19" name="文本框 18">
            <a:extLst>
              <a:ext uri="{FF2B5EF4-FFF2-40B4-BE49-F238E27FC236}">
                <a16:creationId xmlns:a16="http://schemas.microsoft.com/office/drawing/2014/main" id="{9B1878C6-B176-1846-8092-462277521AA4}"/>
              </a:ext>
            </a:extLst>
          </p:cNvPr>
          <p:cNvSpPr txBox="1"/>
          <p:nvPr/>
        </p:nvSpPr>
        <p:spPr>
          <a:xfrm>
            <a:off x="5993805" y="4542200"/>
            <a:ext cx="2381239" cy="369332"/>
          </a:xfrm>
          <a:prstGeom prst="rect">
            <a:avLst/>
          </a:prstGeom>
          <a:noFill/>
        </p:spPr>
        <p:txBody>
          <a:bodyPr wrap="square" rtlCol="0">
            <a:spAutoFit/>
          </a:bodyPr>
          <a:lstStyle/>
          <a:p>
            <a:r>
              <a:rPr kumimoji="1" lang="zh-CN" altLang="en-US" dirty="0">
                <a:solidFill>
                  <a:srgbClr val="0E0EF5"/>
                </a:solidFill>
                <a:latin typeface="KaiTi" panose="02010609060101010101" pitchFamily="49" charset="-122"/>
                <a:ea typeface="KaiTi" panose="02010609060101010101" pitchFamily="49" charset="-122"/>
              </a:rPr>
              <a:t>缓存命中：</a:t>
            </a:r>
            <a:endParaRPr kumimoji="1" lang="en-US" altLang="zh-CN" dirty="0">
              <a:solidFill>
                <a:srgbClr val="0E0EF5"/>
              </a:solidFill>
              <a:latin typeface="KaiTi" panose="02010609060101010101" pitchFamily="49" charset="-122"/>
              <a:ea typeface="KaiTi" panose="02010609060101010101" pitchFamily="49" charset="-122"/>
            </a:endParaRPr>
          </a:p>
        </p:txBody>
      </p:sp>
      <p:cxnSp>
        <p:nvCxnSpPr>
          <p:cNvPr id="20" name="曲线连接符 19">
            <a:extLst>
              <a:ext uri="{FF2B5EF4-FFF2-40B4-BE49-F238E27FC236}">
                <a16:creationId xmlns:a16="http://schemas.microsoft.com/office/drawing/2014/main" id="{29CCF0D2-AE7A-7C4A-8300-2DF1EF1D4E43}"/>
              </a:ext>
            </a:extLst>
          </p:cNvPr>
          <p:cNvCxnSpPr>
            <a:cxnSpLocks/>
          </p:cNvCxnSpPr>
          <p:nvPr/>
        </p:nvCxnSpPr>
        <p:spPr>
          <a:xfrm flipV="1">
            <a:off x="2448570" y="4696664"/>
            <a:ext cx="3085438" cy="349262"/>
          </a:xfrm>
          <a:prstGeom prst="curved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曲线连接符 22">
            <a:extLst>
              <a:ext uri="{FF2B5EF4-FFF2-40B4-BE49-F238E27FC236}">
                <a16:creationId xmlns:a16="http://schemas.microsoft.com/office/drawing/2014/main" id="{22550FD0-EA18-E843-BB11-28A11226D5D0}"/>
              </a:ext>
            </a:extLst>
          </p:cNvPr>
          <p:cNvCxnSpPr>
            <a:cxnSpLocks/>
          </p:cNvCxnSpPr>
          <p:nvPr/>
        </p:nvCxnSpPr>
        <p:spPr>
          <a:xfrm flipV="1">
            <a:off x="6657993" y="4696664"/>
            <a:ext cx="3300908" cy="429736"/>
          </a:xfrm>
          <a:prstGeom prst="curved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
            <a:extLst>
              <a:ext uri="{FF2B5EF4-FFF2-40B4-BE49-F238E27FC236}">
                <a16:creationId xmlns:a16="http://schemas.microsoft.com/office/drawing/2014/main" id="{DD7B0362-9BB0-4448-B5E8-21C38C3E0E0F}"/>
              </a:ext>
            </a:extLst>
          </p:cNvPr>
          <p:cNvSpPr txBox="1"/>
          <p:nvPr/>
        </p:nvSpPr>
        <p:spPr>
          <a:xfrm>
            <a:off x="1699041" y="335713"/>
            <a:ext cx="7340471" cy="793487"/>
          </a:xfrm>
          <a:prstGeom prst="rect">
            <a:avLst/>
          </a:prstGeom>
          <a:noFill/>
        </p:spPr>
        <p:txBody>
          <a:bodyPr wrap="non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dirty="0">
                <a:latin typeface="SimSun" panose="02010600030101010101" pitchFamily="2" charset="-122"/>
                <a:ea typeface="SimSun" panose="02010600030101010101" pitchFamily="2" charset="-122"/>
              </a:rPr>
              <a:t>研究问题</a:t>
            </a:r>
            <a:r>
              <a:rPr lang="en-US" altLang="zh-CN" dirty="0">
                <a:latin typeface="SimSun" panose="02010600030101010101" pitchFamily="2" charset="-122"/>
                <a:ea typeface="SimSun" panose="02010600030101010101" pitchFamily="2" charset="-122"/>
              </a:rPr>
              <a:t>1:</a:t>
            </a:r>
            <a:r>
              <a:rPr lang="zh-CN" altLang="en-US" dirty="0">
                <a:latin typeface="SimSun" panose="02010600030101010101" pitchFamily="2" charset="-122"/>
                <a:ea typeface="SimSun" panose="02010600030101010101" pitchFamily="2" charset="-122"/>
              </a:rPr>
              <a:t> 带宽和缓存的预算分配</a:t>
            </a:r>
            <a:endParaRPr lang="en-US" altLang="zh-CN" dirty="0">
              <a:latin typeface="SimSun" panose="02010600030101010101" pitchFamily="2" charset="-122"/>
              <a:ea typeface="SimSun" panose="02010600030101010101" pitchFamily="2" charset="-122"/>
            </a:endParaRPr>
          </a:p>
        </p:txBody>
      </p:sp>
      <p:sp>
        <p:nvSpPr>
          <p:cNvPr id="7" name="矩形 6">
            <a:extLst>
              <a:ext uri="{FF2B5EF4-FFF2-40B4-BE49-F238E27FC236}">
                <a16:creationId xmlns:a16="http://schemas.microsoft.com/office/drawing/2014/main" id="{882D1B7A-DD93-EC4A-AD25-56C0E9FE3BC5}"/>
              </a:ext>
            </a:extLst>
          </p:cNvPr>
          <p:cNvSpPr/>
          <p:nvPr/>
        </p:nvSpPr>
        <p:spPr>
          <a:xfrm>
            <a:off x="7238923" y="4610145"/>
            <a:ext cx="1069524" cy="369332"/>
          </a:xfrm>
          <a:prstGeom prst="rect">
            <a:avLst/>
          </a:prstGeom>
        </p:spPr>
        <p:txBody>
          <a:bodyPr wrap="none">
            <a:spAutoFit/>
          </a:bodyPr>
          <a:lstStyle/>
          <a:p>
            <a:r>
              <a:rPr kumimoji="1" lang="zh-CN" altLang="en-US" dirty="0">
                <a:latin typeface="KaiTi" panose="02010609060101010101" pitchFamily="49" charset="-122"/>
                <a:ea typeface="KaiTi" panose="02010609060101010101" pitchFamily="49" charset="-122"/>
              </a:rPr>
              <a:t>时延为</a:t>
            </a:r>
            <a:r>
              <a:rPr lang="en-US" altLang="zh-CN" dirty="0">
                <a:latin typeface="KaiTi" panose="02010609060101010101" pitchFamily="49" charset="-122"/>
                <a:ea typeface="KaiTi" panose="02010609060101010101" pitchFamily="49" charset="-122"/>
              </a:rPr>
              <a:t>d</a:t>
            </a:r>
            <a:r>
              <a:rPr lang="en-US" altLang="zh-CN" baseline="-25000" dirty="0">
                <a:latin typeface="KaiTi" panose="02010609060101010101" pitchFamily="49" charset="-122"/>
                <a:ea typeface="KaiTi" panose="02010609060101010101" pitchFamily="49" charset="-122"/>
              </a:rPr>
              <a:t>0</a:t>
            </a:r>
          </a:p>
        </p:txBody>
      </p:sp>
      <p:sp>
        <p:nvSpPr>
          <p:cNvPr id="9" name="矩形 8">
            <a:extLst>
              <a:ext uri="{FF2B5EF4-FFF2-40B4-BE49-F238E27FC236}">
                <a16:creationId xmlns:a16="http://schemas.microsoft.com/office/drawing/2014/main" id="{3F21C8A0-E171-A94F-BA11-FD3CEBC242A0}"/>
              </a:ext>
            </a:extLst>
          </p:cNvPr>
          <p:cNvSpPr/>
          <p:nvPr/>
        </p:nvSpPr>
        <p:spPr>
          <a:xfrm>
            <a:off x="3130352" y="4473219"/>
            <a:ext cx="992579" cy="369332"/>
          </a:xfrm>
          <a:prstGeom prst="rect">
            <a:avLst/>
          </a:prstGeom>
        </p:spPr>
        <p:txBody>
          <a:bodyPr wrap="none">
            <a:spAutoFit/>
          </a:bodyPr>
          <a:lstStyle/>
          <a:p>
            <a:r>
              <a:rPr kumimoji="1" lang="zh-CN" altLang="en-US" dirty="0">
                <a:latin typeface="KaiTi" panose="02010609060101010101" pitchFamily="49" charset="-122"/>
                <a:ea typeface="KaiTi" panose="02010609060101010101" pitchFamily="49" charset="-122"/>
              </a:rPr>
              <a:t>时延为</a:t>
            </a:r>
            <a:r>
              <a:rPr kumimoji="1" lang="en-US" altLang="zh-CN" dirty="0">
                <a:latin typeface="KaiTi" panose="02010609060101010101" pitchFamily="49" charset="-122"/>
                <a:ea typeface="KaiTi" panose="02010609060101010101" pitchFamily="49" charset="-122"/>
              </a:rPr>
              <a:t>d</a:t>
            </a:r>
            <a:endParaRPr lang="zh-CN" altLang="en-US" dirty="0"/>
          </a:p>
        </p:txBody>
      </p:sp>
      <p:sp>
        <p:nvSpPr>
          <p:cNvPr id="29" name="文本框 28">
            <a:extLst>
              <a:ext uri="{FF2B5EF4-FFF2-40B4-BE49-F238E27FC236}">
                <a16:creationId xmlns:a16="http://schemas.microsoft.com/office/drawing/2014/main" id="{61A8979F-041A-ED43-8588-6290179CEEDE}"/>
              </a:ext>
            </a:extLst>
          </p:cNvPr>
          <p:cNvSpPr txBox="1"/>
          <p:nvPr/>
        </p:nvSpPr>
        <p:spPr>
          <a:xfrm>
            <a:off x="5090465" y="2956822"/>
            <a:ext cx="5351666" cy="400110"/>
          </a:xfrm>
          <a:prstGeom prst="rect">
            <a:avLst/>
          </a:prstGeom>
          <a:noFill/>
        </p:spPr>
        <p:txBody>
          <a:bodyPr wrap="square" rtlCol="0">
            <a:spAutoFit/>
          </a:bodyPr>
          <a:lstStyle/>
          <a:p>
            <a:r>
              <a:rPr kumimoji="1" lang="zh-CN" altLang="en-US" sz="2000" dirty="0">
                <a:solidFill>
                  <a:srgbClr val="0E0EF5"/>
                </a:solidFill>
              </a:rPr>
              <a:t>用户平均</a:t>
            </a:r>
            <a:r>
              <a:rPr kumimoji="1" lang="en-US" altLang="zh-CN" sz="2000" dirty="0" err="1">
                <a:solidFill>
                  <a:srgbClr val="0E0EF5"/>
                </a:solidFill>
              </a:rPr>
              <a:t>QoE</a:t>
            </a:r>
            <a:r>
              <a:rPr kumimoji="1" lang="en-US" altLang="zh-CN" sz="2000" dirty="0">
                <a:solidFill>
                  <a:srgbClr val="0E0EF5"/>
                </a:solidFill>
              </a:rPr>
              <a:t>=</a:t>
            </a:r>
            <a:r>
              <a:rPr kumimoji="1" lang="zh-CN" altLang="en-US" sz="2000" dirty="0">
                <a:solidFill>
                  <a:srgbClr val="0E0EF5"/>
                </a:solidFill>
              </a:rPr>
              <a:t>命中率 * </a:t>
            </a:r>
            <a:r>
              <a:rPr kumimoji="1" lang="en-US" altLang="zh-CN" sz="2000" dirty="0">
                <a:solidFill>
                  <a:srgbClr val="0E0EF5"/>
                </a:solidFill>
              </a:rPr>
              <a:t>d</a:t>
            </a:r>
            <a:r>
              <a:rPr kumimoji="1" lang="en-US" altLang="zh-CN" sz="2000" baseline="-25000" dirty="0">
                <a:solidFill>
                  <a:srgbClr val="0E0EF5"/>
                </a:solidFill>
              </a:rPr>
              <a:t>0</a:t>
            </a:r>
            <a:r>
              <a:rPr kumimoji="1" lang="zh-CN" altLang="en-US" sz="2000" dirty="0">
                <a:solidFill>
                  <a:srgbClr val="0E0EF5"/>
                </a:solidFill>
              </a:rPr>
              <a:t> </a:t>
            </a:r>
            <a:r>
              <a:rPr kumimoji="1" lang="en-US" altLang="zh-CN" sz="2000" dirty="0">
                <a:solidFill>
                  <a:srgbClr val="0E0EF5"/>
                </a:solidFill>
              </a:rPr>
              <a:t>+</a:t>
            </a:r>
            <a:r>
              <a:rPr kumimoji="1" lang="zh-CN" altLang="en-US" sz="2000" dirty="0">
                <a:solidFill>
                  <a:srgbClr val="0E0EF5"/>
                </a:solidFill>
              </a:rPr>
              <a:t> 未命中率 * （</a:t>
            </a:r>
            <a:r>
              <a:rPr kumimoji="1" lang="en-US" altLang="zh-CN" sz="2000" dirty="0">
                <a:solidFill>
                  <a:srgbClr val="0E0EF5"/>
                </a:solidFill>
              </a:rPr>
              <a:t>d+d</a:t>
            </a:r>
            <a:r>
              <a:rPr kumimoji="1" lang="en-US" altLang="zh-CN" sz="2000" baseline="-25000" dirty="0">
                <a:solidFill>
                  <a:srgbClr val="0E0EF5"/>
                </a:solidFill>
              </a:rPr>
              <a:t>0</a:t>
            </a:r>
            <a:r>
              <a:rPr kumimoji="1" lang="zh-CN" altLang="en-US" sz="2000" dirty="0">
                <a:solidFill>
                  <a:srgbClr val="0E0EF5"/>
                </a:solidFill>
              </a:rPr>
              <a:t>）</a:t>
            </a:r>
          </a:p>
        </p:txBody>
      </p:sp>
      <p:sp>
        <p:nvSpPr>
          <p:cNvPr id="22" name="文本框 21">
            <a:extLst>
              <a:ext uri="{FF2B5EF4-FFF2-40B4-BE49-F238E27FC236}">
                <a16:creationId xmlns:a16="http://schemas.microsoft.com/office/drawing/2014/main" id="{F59163E6-07E2-5C43-A096-E9C1BFF386C1}"/>
              </a:ext>
            </a:extLst>
          </p:cNvPr>
          <p:cNvSpPr txBox="1"/>
          <p:nvPr/>
        </p:nvSpPr>
        <p:spPr>
          <a:xfrm>
            <a:off x="3854033" y="6229315"/>
            <a:ext cx="6660782" cy="369332"/>
          </a:xfrm>
          <a:prstGeom prst="rect">
            <a:avLst/>
          </a:prstGeom>
          <a:noFill/>
        </p:spPr>
        <p:txBody>
          <a:bodyPr wrap="square" rtlCol="0">
            <a:spAutoFit/>
          </a:bodyPr>
          <a:lstStyle/>
          <a:p>
            <a:r>
              <a:rPr kumimoji="1" lang="zh-CN" altLang="en-US" dirty="0">
                <a:solidFill>
                  <a:srgbClr val="FF0000"/>
                </a:solidFill>
              </a:rPr>
              <a:t>问题：缓存和带宽均有助于提升用户体验，提高用户观看量</a:t>
            </a:r>
          </a:p>
        </p:txBody>
      </p:sp>
    </p:spTree>
    <p:extLst>
      <p:ext uri="{BB962C8B-B14F-4D97-AF65-F5344CB8AC3E}">
        <p14:creationId xmlns:p14="http://schemas.microsoft.com/office/powerpoint/2010/main" val="199741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81CF1E8D-B6D2-9242-B2AF-9F934B2775D3}"/>
              </a:ext>
            </a:extLst>
          </p:cNvPr>
          <p:cNvSpPr txBox="1"/>
          <p:nvPr/>
        </p:nvSpPr>
        <p:spPr>
          <a:xfrm>
            <a:off x="7588646" y="4920449"/>
            <a:ext cx="2990405" cy="646331"/>
          </a:xfrm>
          <a:prstGeom prst="rect">
            <a:avLst/>
          </a:prstGeom>
          <a:noFill/>
        </p:spPr>
        <p:txBody>
          <a:bodyPr wrap="square" rtlCol="0">
            <a:spAutoFit/>
          </a:bodyPr>
          <a:lstStyle/>
          <a:p>
            <a:r>
              <a:rPr kumimoji="1" lang="zh-CN" altLang="en-US" dirty="0"/>
              <a:t>系统内的传输能力和用户需求之间形成</a:t>
            </a:r>
            <a:r>
              <a:rPr kumimoji="1" lang="zh-CN" altLang="en-US" dirty="0">
                <a:solidFill>
                  <a:srgbClr val="FF0000"/>
                </a:solidFill>
              </a:rPr>
              <a:t>动态平衡</a:t>
            </a:r>
            <a:r>
              <a:rPr kumimoji="1" lang="en-US" altLang="zh-CN" baseline="30000" dirty="0"/>
              <a:t>[21]</a:t>
            </a:r>
            <a:endParaRPr kumimoji="1" lang="zh-CN" altLang="en-US" dirty="0"/>
          </a:p>
        </p:txBody>
      </p:sp>
      <p:sp>
        <p:nvSpPr>
          <p:cNvPr id="32" name="文本框 2">
            <a:extLst>
              <a:ext uri="{FF2B5EF4-FFF2-40B4-BE49-F238E27FC236}">
                <a16:creationId xmlns:a16="http://schemas.microsoft.com/office/drawing/2014/main" id="{F5C79E4D-D38E-C34B-9835-63DB992F1F39}"/>
              </a:ext>
            </a:extLst>
          </p:cNvPr>
          <p:cNvSpPr txBox="1"/>
          <p:nvPr/>
        </p:nvSpPr>
        <p:spPr>
          <a:xfrm>
            <a:off x="1649021" y="402469"/>
            <a:ext cx="7340471" cy="793487"/>
          </a:xfrm>
          <a:prstGeom prst="rect">
            <a:avLst/>
          </a:prstGeom>
          <a:noFill/>
        </p:spPr>
        <p:txBody>
          <a:bodyPr wrap="non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dirty="0">
                <a:latin typeface="SimSun" panose="02010600030101010101" pitchFamily="2" charset="-122"/>
                <a:ea typeface="SimSun" panose="02010600030101010101" pitchFamily="2" charset="-122"/>
              </a:rPr>
              <a:t>研究问题</a:t>
            </a:r>
            <a:r>
              <a:rPr lang="en-US" altLang="zh-CN" dirty="0">
                <a:latin typeface="SimSun" panose="02010600030101010101" pitchFamily="2" charset="-122"/>
                <a:ea typeface="SimSun" panose="02010600030101010101" pitchFamily="2" charset="-122"/>
              </a:rPr>
              <a:t>1:</a:t>
            </a:r>
            <a:r>
              <a:rPr lang="zh-CN" altLang="en-US" dirty="0">
                <a:latin typeface="SimSun" panose="02010600030101010101" pitchFamily="2" charset="-122"/>
                <a:ea typeface="SimSun" panose="02010600030101010101" pitchFamily="2" charset="-122"/>
              </a:rPr>
              <a:t> 带宽和缓存的预算分配</a:t>
            </a:r>
            <a:endParaRPr lang="en-US" altLang="zh-CN" dirty="0">
              <a:latin typeface="SimSun" panose="02010600030101010101" pitchFamily="2" charset="-122"/>
              <a:ea typeface="SimSun" panose="02010600030101010101" pitchFamily="2" charset="-122"/>
            </a:endParaRPr>
          </a:p>
        </p:txBody>
      </p:sp>
      <p:pic>
        <p:nvPicPr>
          <p:cNvPr id="7" name="图片 6">
            <a:extLst>
              <a:ext uri="{FF2B5EF4-FFF2-40B4-BE49-F238E27FC236}">
                <a16:creationId xmlns:a16="http://schemas.microsoft.com/office/drawing/2014/main" id="{BA049E65-0650-6C4C-A670-0B5FAA04CBBC}"/>
              </a:ext>
            </a:extLst>
          </p:cNvPr>
          <p:cNvPicPr>
            <a:picLocks noChangeAspect="1"/>
          </p:cNvPicPr>
          <p:nvPr/>
        </p:nvPicPr>
        <p:blipFill>
          <a:blip r:embed="rId4"/>
          <a:stretch>
            <a:fillRect/>
          </a:stretch>
        </p:blipFill>
        <p:spPr>
          <a:xfrm>
            <a:off x="1112181" y="1430048"/>
            <a:ext cx="4145619" cy="2763746"/>
          </a:xfrm>
          <a:prstGeom prst="rect">
            <a:avLst/>
          </a:prstGeom>
        </p:spPr>
      </p:pic>
      <p:sp>
        <p:nvSpPr>
          <p:cNvPr id="9" name="文本框 8">
            <a:extLst>
              <a:ext uri="{FF2B5EF4-FFF2-40B4-BE49-F238E27FC236}">
                <a16:creationId xmlns:a16="http://schemas.microsoft.com/office/drawing/2014/main" id="{8C7A02B0-49CF-D042-8980-FBBE8ADEAD18}"/>
              </a:ext>
            </a:extLst>
          </p:cNvPr>
          <p:cNvSpPr txBox="1"/>
          <p:nvPr/>
        </p:nvSpPr>
        <p:spPr>
          <a:xfrm>
            <a:off x="2216549" y="1962137"/>
            <a:ext cx="2303678" cy="1015663"/>
          </a:xfrm>
          <a:prstGeom prst="rect">
            <a:avLst/>
          </a:prstGeom>
          <a:noFill/>
        </p:spPr>
        <p:txBody>
          <a:bodyPr wrap="square" rtlCol="0">
            <a:spAutoFit/>
          </a:bodyPr>
          <a:lstStyle/>
          <a:p>
            <a:r>
              <a:rPr kumimoji="1" lang="zh-CN" altLang="en-US" sz="2000" dirty="0">
                <a:solidFill>
                  <a:srgbClr val="0E0EF5"/>
                </a:solidFill>
                <a:latin typeface="KaiTi" panose="02010609060101010101" pitchFamily="49" charset="-122"/>
                <a:ea typeface="KaiTi" panose="02010609060101010101" pitchFamily="49" charset="-122"/>
              </a:rPr>
              <a:t>随着传输时延增大，用户体验下降，用户需求减少。</a:t>
            </a:r>
          </a:p>
        </p:txBody>
      </p:sp>
      <p:pic>
        <p:nvPicPr>
          <p:cNvPr id="41" name="图片 40">
            <a:extLst>
              <a:ext uri="{FF2B5EF4-FFF2-40B4-BE49-F238E27FC236}">
                <a16:creationId xmlns:a16="http://schemas.microsoft.com/office/drawing/2014/main" id="{DD9979E5-9E5C-2640-B780-6A403C94CB1E}"/>
              </a:ext>
            </a:extLst>
          </p:cNvPr>
          <p:cNvPicPr>
            <a:picLocks noChangeAspect="1"/>
          </p:cNvPicPr>
          <p:nvPr/>
        </p:nvPicPr>
        <p:blipFill rotWithShape="1">
          <a:blip r:embed="rId5"/>
          <a:srcRect t="19535" b="13669"/>
          <a:stretch/>
        </p:blipFill>
        <p:spPr>
          <a:xfrm>
            <a:off x="2505141" y="3001930"/>
            <a:ext cx="2193793" cy="472693"/>
          </a:xfrm>
          <a:prstGeom prst="rect">
            <a:avLst/>
          </a:prstGeom>
        </p:spPr>
      </p:pic>
      <p:pic>
        <p:nvPicPr>
          <p:cNvPr id="42" name="图片 41">
            <a:extLst>
              <a:ext uri="{FF2B5EF4-FFF2-40B4-BE49-F238E27FC236}">
                <a16:creationId xmlns:a16="http://schemas.microsoft.com/office/drawing/2014/main" id="{D7C30882-6568-ED43-85E0-028246E05550}"/>
              </a:ext>
            </a:extLst>
          </p:cNvPr>
          <p:cNvPicPr>
            <a:picLocks noChangeAspect="1"/>
          </p:cNvPicPr>
          <p:nvPr/>
        </p:nvPicPr>
        <p:blipFill>
          <a:blip r:embed="rId6"/>
          <a:stretch>
            <a:fillRect/>
          </a:stretch>
        </p:blipFill>
        <p:spPr>
          <a:xfrm>
            <a:off x="7597974" y="5621986"/>
            <a:ext cx="2981077" cy="892538"/>
          </a:xfrm>
          <a:prstGeom prst="rect">
            <a:avLst/>
          </a:prstGeom>
        </p:spPr>
      </p:pic>
      <p:sp>
        <p:nvSpPr>
          <p:cNvPr id="48" name="文本框 47">
            <a:extLst>
              <a:ext uri="{FF2B5EF4-FFF2-40B4-BE49-F238E27FC236}">
                <a16:creationId xmlns:a16="http://schemas.microsoft.com/office/drawing/2014/main" id="{CBC12453-AB4F-154E-8F3A-411DCABD885D}"/>
              </a:ext>
            </a:extLst>
          </p:cNvPr>
          <p:cNvSpPr txBox="1"/>
          <p:nvPr/>
        </p:nvSpPr>
        <p:spPr>
          <a:xfrm>
            <a:off x="6537668" y="3747994"/>
            <a:ext cx="5936974" cy="369332"/>
          </a:xfrm>
          <a:prstGeom prst="rect">
            <a:avLst/>
          </a:prstGeom>
          <a:noFill/>
        </p:spPr>
        <p:txBody>
          <a:bodyPr wrap="square" rtlCol="0">
            <a:spAutoFit/>
          </a:bodyPr>
          <a:lstStyle/>
          <a:p>
            <a:r>
              <a:rPr kumimoji="1" lang="zh-CN" altLang="en-US" dirty="0"/>
              <a:t>总收益 </a:t>
            </a:r>
            <a:r>
              <a:rPr kumimoji="1" lang="en-US" altLang="zh-CN" dirty="0"/>
              <a:t>=</a:t>
            </a:r>
            <a:r>
              <a:rPr kumimoji="1" lang="zh-CN" altLang="en-US" dirty="0"/>
              <a:t> 单位视频收益 * </a:t>
            </a:r>
            <a:r>
              <a:rPr kumimoji="1" lang="en-US" altLang="zh-CN" dirty="0"/>
              <a:t>T(b,</a:t>
            </a:r>
            <a:r>
              <a:rPr kumimoji="1" lang="zh-CN" altLang="en-US" dirty="0"/>
              <a:t> </a:t>
            </a:r>
            <a:r>
              <a:rPr kumimoji="1" lang="en-US" altLang="zh-CN" dirty="0"/>
              <a:t>c) –</a:t>
            </a:r>
            <a:r>
              <a:rPr kumimoji="1" lang="zh-CN" altLang="en-US" dirty="0"/>
              <a:t>  带宽和缓存开销</a:t>
            </a:r>
            <a:r>
              <a:rPr kumimoji="1" lang="en-US" altLang="zh-CN" dirty="0"/>
              <a:t> </a:t>
            </a:r>
            <a:endParaRPr kumimoji="1" lang="zh-CN" altLang="en-US" dirty="0"/>
          </a:p>
        </p:txBody>
      </p:sp>
      <p:grpSp>
        <p:nvGrpSpPr>
          <p:cNvPr id="4" name="组合 3">
            <a:extLst>
              <a:ext uri="{FF2B5EF4-FFF2-40B4-BE49-F238E27FC236}">
                <a16:creationId xmlns:a16="http://schemas.microsoft.com/office/drawing/2014/main" id="{603E34C5-C39F-4944-9CA6-C00FC98C7BD3}"/>
              </a:ext>
            </a:extLst>
          </p:cNvPr>
          <p:cNvGrpSpPr/>
          <p:nvPr/>
        </p:nvGrpSpPr>
        <p:grpSpPr>
          <a:xfrm>
            <a:off x="6333861" y="1291220"/>
            <a:ext cx="5780933" cy="2289087"/>
            <a:chOff x="4615652" y="1715367"/>
            <a:chExt cx="5780933" cy="2289087"/>
          </a:xfrm>
        </p:grpSpPr>
        <p:pic>
          <p:nvPicPr>
            <p:cNvPr id="2" name="图片 1">
              <a:extLst>
                <a:ext uri="{FF2B5EF4-FFF2-40B4-BE49-F238E27FC236}">
                  <a16:creationId xmlns:a16="http://schemas.microsoft.com/office/drawing/2014/main" id="{8A852B63-E99A-4B4C-9BEC-4D5D719A9524}"/>
                </a:ext>
              </a:extLst>
            </p:cNvPr>
            <p:cNvPicPr>
              <a:picLocks noChangeAspect="1"/>
            </p:cNvPicPr>
            <p:nvPr/>
          </p:nvPicPr>
          <p:blipFill rotWithShape="1">
            <a:blip r:embed="rId7"/>
            <a:srcRect t="16811" b="16753"/>
            <a:stretch/>
          </p:blipFill>
          <p:spPr>
            <a:xfrm>
              <a:off x="4615652" y="1715367"/>
              <a:ext cx="5780933" cy="2289087"/>
            </a:xfrm>
            <a:prstGeom prst="rect">
              <a:avLst/>
            </a:prstGeom>
          </p:spPr>
        </p:pic>
        <p:sp>
          <p:nvSpPr>
            <p:cNvPr id="19" name="文本框 18">
              <a:extLst>
                <a:ext uri="{FF2B5EF4-FFF2-40B4-BE49-F238E27FC236}">
                  <a16:creationId xmlns:a16="http://schemas.microsoft.com/office/drawing/2014/main" id="{58B17FAF-E82F-E148-BE4D-2C3B9ADA1F80}"/>
                </a:ext>
              </a:extLst>
            </p:cNvPr>
            <p:cNvSpPr txBox="1"/>
            <p:nvPr/>
          </p:nvSpPr>
          <p:spPr>
            <a:xfrm>
              <a:off x="5723942" y="2402454"/>
              <a:ext cx="1782177" cy="369332"/>
            </a:xfrm>
            <a:prstGeom prst="rect">
              <a:avLst/>
            </a:prstGeom>
            <a:noFill/>
          </p:spPr>
          <p:txBody>
            <a:bodyPr wrap="square" rtlCol="0">
              <a:spAutoFit/>
            </a:bodyPr>
            <a:lstStyle/>
            <a:p>
              <a:r>
                <a:rPr kumimoji="1" lang="zh-CN" altLang="en-US" dirty="0"/>
                <a:t>传输带宽</a:t>
              </a:r>
              <a:r>
                <a:rPr kumimoji="1" lang="en-US" altLang="zh-CN" dirty="0"/>
                <a:t>  </a:t>
              </a:r>
              <a:r>
                <a:rPr kumimoji="1" lang="zh-CN" altLang="en-US" dirty="0">
                  <a:solidFill>
                    <a:srgbClr val="FF0000"/>
                  </a:solidFill>
                </a:rPr>
                <a:t>？</a:t>
              </a:r>
              <a:r>
                <a:rPr kumimoji="1" lang="zh-CN" altLang="en-US" dirty="0"/>
                <a:t> </a:t>
              </a:r>
              <a:r>
                <a:rPr kumimoji="1" lang="en-US" altLang="zh-CN" dirty="0"/>
                <a:t>¥ </a:t>
              </a:r>
              <a:r>
                <a:rPr kumimoji="1" lang="zh-CN" altLang="en-US" dirty="0"/>
                <a:t> </a:t>
              </a:r>
            </a:p>
          </p:txBody>
        </p:sp>
        <p:sp>
          <p:nvSpPr>
            <p:cNvPr id="20" name="文本框 19">
              <a:extLst>
                <a:ext uri="{FF2B5EF4-FFF2-40B4-BE49-F238E27FC236}">
                  <a16:creationId xmlns:a16="http://schemas.microsoft.com/office/drawing/2014/main" id="{D3FA4605-E14D-8746-B7A8-671A96116095}"/>
                </a:ext>
              </a:extLst>
            </p:cNvPr>
            <p:cNvSpPr txBox="1"/>
            <p:nvPr/>
          </p:nvSpPr>
          <p:spPr>
            <a:xfrm>
              <a:off x="7599441" y="3593970"/>
              <a:ext cx="2385392" cy="369332"/>
            </a:xfrm>
            <a:prstGeom prst="rect">
              <a:avLst/>
            </a:prstGeom>
            <a:noFill/>
          </p:spPr>
          <p:txBody>
            <a:bodyPr wrap="square" rtlCol="0">
              <a:spAutoFit/>
            </a:bodyPr>
            <a:lstStyle/>
            <a:p>
              <a:r>
                <a:rPr kumimoji="1" lang="zh-CN" altLang="en-US" dirty="0"/>
                <a:t>缓存</a:t>
              </a:r>
              <a:r>
                <a:rPr kumimoji="1" lang="zh-CN" altLang="en-US" dirty="0">
                  <a:solidFill>
                    <a:srgbClr val="FF0000"/>
                  </a:solidFill>
                </a:rPr>
                <a:t> ？</a:t>
              </a:r>
              <a:r>
                <a:rPr kumimoji="1" lang="en-US" altLang="zh-CN" dirty="0"/>
                <a:t>¥</a:t>
              </a:r>
              <a:endParaRPr kumimoji="1" lang="zh-CN" altLang="en-US" dirty="0"/>
            </a:p>
          </p:txBody>
        </p:sp>
      </p:grpSp>
      <p:sp>
        <p:nvSpPr>
          <p:cNvPr id="36" name="文本框 35">
            <a:extLst>
              <a:ext uri="{FF2B5EF4-FFF2-40B4-BE49-F238E27FC236}">
                <a16:creationId xmlns:a16="http://schemas.microsoft.com/office/drawing/2014/main" id="{5DA7197A-717F-9749-A465-8EE7462B0CCD}"/>
              </a:ext>
            </a:extLst>
          </p:cNvPr>
          <p:cNvSpPr txBox="1"/>
          <p:nvPr/>
        </p:nvSpPr>
        <p:spPr>
          <a:xfrm>
            <a:off x="1807937" y="4685804"/>
            <a:ext cx="1560451" cy="369332"/>
          </a:xfrm>
          <a:prstGeom prst="rect">
            <a:avLst/>
          </a:prstGeom>
          <a:noFill/>
        </p:spPr>
        <p:txBody>
          <a:bodyPr wrap="square" rtlCol="0">
            <a:spAutoFit/>
          </a:bodyPr>
          <a:lstStyle/>
          <a:p>
            <a:r>
              <a:rPr kumimoji="1" lang="zh-CN" altLang="en-US" dirty="0">
                <a:solidFill>
                  <a:srgbClr val="0E0EF5"/>
                </a:solidFill>
                <a:latin typeface="KaiTi" panose="02010609060101010101" pitchFamily="49" charset="-122"/>
                <a:ea typeface="KaiTi" panose="02010609060101010101" pitchFamily="49" charset="-122"/>
              </a:rPr>
              <a:t>平均传输时延</a:t>
            </a:r>
            <a:endParaRPr kumimoji="1" lang="en-US" altLang="zh-CN" dirty="0">
              <a:solidFill>
                <a:srgbClr val="0E0EF5"/>
              </a:solidFill>
              <a:latin typeface="KaiTi" panose="02010609060101010101" pitchFamily="49" charset="-122"/>
              <a:ea typeface="KaiTi" panose="02010609060101010101" pitchFamily="49" charset="-122"/>
            </a:endParaRPr>
          </a:p>
        </p:txBody>
      </p:sp>
      <p:sp>
        <p:nvSpPr>
          <p:cNvPr id="37" name="文本框 36">
            <a:extLst>
              <a:ext uri="{FF2B5EF4-FFF2-40B4-BE49-F238E27FC236}">
                <a16:creationId xmlns:a16="http://schemas.microsoft.com/office/drawing/2014/main" id="{CBD0691A-E2F3-5948-965F-B2392FFB6AB8}"/>
              </a:ext>
            </a:extLst>
          </p:cNvPr>
          <p:cNvSpPr txBox="1"/>
          <p:nvPr/>
        </p:nvSpPr>
        <p:spPr>
          <a:xfrm>
            <a:off x="3602037" y="5382114"/>
            <a:ext cx="1168334" cy="369332"/>
          </a:xfrm>
          <a:prstGeom prst="rect">
            <a:avLst/>
          </a:prstGeom>
          <a:noFill/>
        </p:spPr>
        <p:txBody>
          <a:bodyPr wrap="square" rtlCol="0">
            <a:spAutoFit/>
          </a:bodyPr>
          <a:lstStyle/>
          <a:p>
            <a:r>
              <a:rPr kumimoji="1" lang="zh-CN" altLang="en-US" dirty="0">
                <a:solidFill>
                  <a:srgbClr val="0E0EF5"/>
                </a:solidFill>
                <a:latin typeface="KaiTi" panose="02010609060101010101" pitchFamily="49" charset="-122"/>
                <a:ea typeface="KaiTi" panose="02010609060101010101" pitchFamily="49" charset="-122"/>
              </a:rPr>
              <a:t>用户需求</a:t>
            </a:r>
            <a:endParaRPr kumimoji="1" lang="en-US" altLang="zh-CN" dirty="0">
              <a:solidFill>
                <a:srgbClr val="0E0EF5"/>
              </a:solidFill>
              <a:latin typeface="KaiTi" panose="02010609060101010101" pitchFamily="49" charset="-122"/>
              <a:ea typeface="KaiTi" panose="02010609060101010101" pitchFamily="49" charset="-122"/>
            </a:endParaRPr>
          </a:p>
        </p:txBody>
      </p:sp>
      <p:cxnSp>
        <p:nvCxnSpPr>
          <p:cNvPr id="39" name="直线箭头连接符 38">
            <a:extLst>
              <a:ext uri="{FF2B5EF4-FFF2-40B4-BE49-F238E27FC236}">
                <a16:creationId xmlns:a16="http://schemas.microsoft.com/office/drawing/2014/main" id="{E715EEC3-689F-DC49-BE59-6DFACB338087}"/>
              </a:ext>
            </a:extLst>
          </p:cNvPr>
          <p:cNvCxnSpPr/>
          <p:nvPr/>
        </p:nvCxnSpPr>
        <p:spPr>
          <a:xfrm flipV="1">
            <a:off x="3368388" y="6064382"/>
            <a:ext cx="0" cy="37796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1B534B73-12A9-A74B-9EDE-21E28FB9E919}"/>
              </a:ext>
            </a:extLst>
          </p:cNvPr>
          <p:cNvSpPr txBox="1"/>
          <p:nvPr/>
        </p:nvSpPr>
        <p:spPr>
          <a:xfrm>
            <a:off x="1814960" y="6064382"/>
            <a:ext cx="1560451" cy="369332"/>
          </a:xfrm>
          <a:prstGeom prst="rect">
            <a:avLst/>
          </a:prstGeom>
          <a:noFill/>
        </p:spPr>
        <p:txBody>
          <a:bodyPr wrap="square" rtlCol="0">
            <a:spAutoFit/>
          </a:bodyPr>
          <a:lstStyle/>
          <a:p>
            <a:r>
              <a:rPr kumimoji="1" lang="zh-CN" altLang="en-US" dirty="0">
                <a:solidFill>
                  <a:srgbClr val="0E0EF5"/>
                </a:solidFill>
                <a:latin typeface="KaiTi" panose="02010609060101010101" pitchFamily="49" charset="-122"/>
                <a:ea typeface="KaiTi" panose="02010609060101010101" pitchFamily="49" charset="-122"/>
              </a:rPr>
              <a:t>平均传输时延</a:t>
            </a:r>
            <a:endParaRPr kumimoji="1" lang="en-US" altLang="zh-CN" dirty="0">
              <a:solidFill>
                <a:srgbClr val="0E0EF5"/>
              </a:solidFill>
              <a:latin typeface="KaiTi" panose="02010609060101010101" pitchFamily="49" charset="-122"/>
              <a:ea typeface="KaiTi" panose="02010609060101010101" pitchFamily="49" charset="-122"/>
            </a:endParaRPr>
          </a:p>
        </p:txBody>
      </p:sp>
      <p:sp>
        <p:nvSpPr>
          <p:cNvPr id="43" name="文本框 42">
            <a:extLst>
              <a:ext uri="{FF2B5EF4-FFF2-40B4-BE49-F238E27FC236}">
                <a16:creationId xmlns:a16="http://schemas.microsoft.com/office/drawing/2014/main" id="{160AAB55-E7FD-3842-9531-286491576DEB}"/>
              </a:ext>
            </a:extLst>
          </p:cNvPr>
          <p:cNvSpPr txBox="1"/>
          <p:nvPr/>
        </p:nvSpPr>
        <p:spPr>
          <a:xfrm>
            <a:off x="528014" y="5345248"/>
            <a:ext cx="1168334" cy="369332"/>
          </a:xfrm>
          <a:prstGeom prst="rect">
            <a:avLst/>
          </a:prstGeom>
          <a:noFill/>
        </p:spPr>
        <p:txBody>
          <a:bodyPr wrap="square" rtlCol="0">
            <a:spAutoFit/>
          </a:bodyPr>
          <a:lstStyle/>
          <a:p>
            <a:r>
              <a:rPr kumimoji="1" lang="zh-CN" altLang="en-US" dirty="0">
                <a:solidFill>
                  <a:srgbClr val="0E0EF5"/>
                </a:solidFill>
                <a:latin typeface="KaiTi" panose="02010609060101010101" pitchFamily="49" charset="-122"/>
                <a:ea typeface="KaiTi" panose="02010609060101010101" pitchFamily="49" charset="-122"/>
              </a:rPr>
              <a:t>用户需求</a:t>
            </a:r>
            <a:endParaRPr kumimoji="1" lang="en-US" altLang="zh-CN" dirty="0">
              <a:solidFill>
                <a:srgbClr val="0E0EF5"/>
              </a:solidFill>
              <a:latin typeface="KaiTi" panose="02010609060101010101" pitchFamily="49" charset="-122"/>
              <a:ea typeface="KaiTi" panose="02010609060101010101" pitchFamily="49" charset="-122"/>
            </a:endParaRPr>
          </a:p>
        </p:txBody>
      </p:sp>
      <p:cxnSp>
        <p:nvCxnSpPr>
          <p:cNvPr id="47" name="直线箭头连接符 46">
            <a:extLst>
              <a:ext uri="{FF2B5EF4-FFF2-40B4-BE49-F238E27FC236}">
                <a16:creationId xmlns:a16="http://schemas.microsoft.com/office/drawing/2014/main" id="{94036A18-535E-0641-BCB2-0B09EA27D126}"/>
              </a:ext>
            </a:extLst>
          </p:cNvPr>
          <p:cNvCxnSpPr/>
          <p:nvPr/>
        </p:nvCxnSpPr>
        <p:spPr>
          <a:xfrm flipV="1">
            <a:off x="4770371" y="5377798"/>
            <a:ext cx="0" cy="37796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线箭头连接符 51">
            <a:extLst>
              <a:ext uri="{FF2B5EF4-FFF2-40B4-BE49-F238E27FC236}">
                <a16:creationId xmlns:a16="http://schemas.microsoft.com/office/drawing/2014/main" id="{1E752466-96C4-924D-93ED-84697B4E02F5}"/>
              </a:ext>
            </a:extLst>
          </p:cNvPr>
          <p:cNvCxnSpPr>
            <a:cxnSpLocks/>
          </p:cNvCxnSpPr>
          <p:nvPr/>
        </p:nvCxnSpPr>
        <p:spPr>
          <a:xfrm>
            <a:off x="3375411" y="4653060"/>
            <a:ext cx="0" cy="426188"/>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线箭头连接符 52">
            <a:extLst>
              <a:ext uri="{FF2B5EF4-FFF2-40B4-BE49-F238E27FC236}">
                <a16:creationId xmlns:a16="http://schemas.microsoft.com/office/drawing/2014/main" id="{9510A89C-CAD8-594C-B10B-798D48E25238}"/>
              </a:ext>
            </a:extLst>
          </p:cNvPr>
          <p:cNvCxnSpPr>
            <a:cxnSpLocks/>
          </p:cNvCxnSpPr>
          <p:nvPr/>
        </p:nvCxnSpPr>
        <p:spPr>
          <a:xfrm>
            <a:off x="1649021" y="5325258"/>
            <a:ext cx="0" cy="426188"/>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曲线连接符 17">
            <a:extLst>
              <a:ext uri="{FF2B5EF4-FFF2-40B4-BE49-F238E27FC236}">
                <a16:creationId xmlns:a16="http://schemas.microsoft.com/office/drawing/2014/main" id="{48EA4F42-CC51-CF4F-AC6B-13340DF64569}"/>
              </a:ext>
            </a:extLst>
          </p:cNvPr>
          <p:cNvCxnSpPr>
            <a:cxnSpLocks/>
          </p:cNvCxnSpPr>
          <p:nvPr/>
        </p:nvCxnSpPr>
        <p:spPr>
          <a:xfrm>
            <a:off x="3531190" y="4859814"/>
            <a:ext cx="817816" cy="511644"/>
          </a:xfrm>
          <a:prstGeom prst="curvedConnector2">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3" name="曲线连接符 22">
            <a:extLst>
              <a:ext uri="{FF2B5EF4-FFF2-40B4-BE49-F238E27FC236}">
                <a16:creationId xmlns:a16="http://schemas.microsoft.com/office/drawing/2014/main" id="{66D5DB9F-3A05-4F46-B1EF-B1B36C1D0B7D}"/>
              </a:ext>
            </a:extLst>
          </p:cNvPr>
          <p:cNvCxnSpPr>
            <a:cxnSpLocks/>
          </p:cNvCxnSpPr>
          <p:nvPr/>
        </p:nvCxnSpPr>
        <p:spPr>
          <a:xfrm rot="5400000">
            <a:off x="3687785" y="5658986"/>
            <a:ext cx="497602" cy="810793"/>
          </a:xfrm>
          <a:prstGeom prst="curvedConnector2">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8" name="曲线连接符 27">
            <a:extLst>
              <a:ext uri="{FF2B5EF4-FFF2-40B4-BE49-F238E27FC236}">
                <a16:creationId xmlns:a16="http://schemas.microsoft.com/office/drawing/2014/main" id="{EC52A40F-B9E0-494F-8FFF-31B2179F6991}"/>
              </a:ext>
            </a:extLst>
          </p:cNvPr>
          <p:cNvCxnSpPr>
            <a:cxnSpLocks/>
          </p:cNvCxnSpPr>
          <p:nvPr/>
        </p:nvCxnSpPr>
        <p:spPr>
          <a:xfrm rot="10800000">
            <a:off x="978521" y="5828546"/>
            <a:ext cx="702779" cy="534468"/>
          </a:xfrm>
          <a:prstGeom prst="curvedConnector2">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55" name="曲线连接符 54">
            <a:extLst>
              <a:ext uri="{FF2B5EF4-FFF2-40B4-BE49-F238E27FC236}">
                <a16:creationId xmlns:a16="http://schemas.microsoft.com/office/drawing/2014/main" id="{0ADD489A-2A08-1F4C-BFC0-4561D461B856}"/>
              </a:ext>
            </a:extLst>
          </p:cNvPr>
          <p:cNvCxnSpPr>
            <a:cxnSpLocks/>
          </p:cNvCxnSpPr>
          <p:nvPr/>
        </p:nvCxnSpPr>
        <p:spPr>
          <a:xfrm rot="5400000" flipH="1" flipV="1">
            <a:off x="1067562" y="4747029"/>
            <a:ext cx="474778" cy="695756"/>
          </a:xfrm>
          <a:prstGeom prst="curvedConnector2">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56" name="下箭头 55">
            <a:extLst>
              <a:ext uri="{FF2B5EF4-FFF2-40B4-BE49-F238E27FC236}">
                <a16:creationId xmlns:a16="http://schemas.microsoft.com/office/drawing/2014/main" id="{9026B144-A0CC-1947-8178-EBC09D9D0646}"/>
              </a:ext>
            </a:extLst>
          </p:cNvPr>
          <p:cNvSpPr/>
          <p:nvPr/>
        </p:nvSpPr>
        <p:spPr>
          <a:xfrm>
            <a:off x="2806700" y="4193794"/>
            <a:ext cx="228600" cy="4592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下箭头 56">
            <a:extLst>
              <a:ext uri="{FF2B5EF4-FFF2-40B4-BE49-F238E27FC236}">
                <a16:creationId xmlns:a16="http://schemas.microsoft.com/office/drawing/2014/main" id="{C818101A-2BE6-594C-8BC2-C4BC4A2B6DF7}"/>
              </a:ext>
            </a:extLst>
          </p:cNvPr>
          <p:cNvSpPr/>
          <p:nvPr/>
        </p:nvSpPr>
        <p:spPr>
          <a:xfrm rot="16200000">
            <a:off x="5892393" y="5484947"/>
            <a:ext cx="228600" cy="4592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下箭头 57">
            <a:extLst>
              <a:ext uri="{FF2B5EF4-FFF2-40B4-BE49-F238E27FC236}">
                <a16:creationId xmlns:a16="http://schemas.microsoft.com/office/drawing/2014/main" id="{37D5590E-FF99-D946-BE9C-BB71D4E0850D}"/>
              </a:ext>
            </a:extLst>
          </p:cNvPr>
          <p:cNvSpPr/>
          <p:nvPr/>
        </p:nvSpPr>
        <p:spPr>
          <a:xfrm rot="10800000">
            <a:off x="9011775" y="4267394"/>
            <a:ext cx="228600" cy="4592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443287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1" name="TextBox 4">
            <a:extLst>
              <a:ext uri="{FF2B5EF4-FFF2-40B4-BE49-F238E27FC236}">
                <a16:creationId xmlns:a16="http://schemas.microsoft.com/office/drawing/2014/main" id="{04AFBB61-6619-0942-BB02-E07F284A4561}"/>
              </a:ext>
            </a:extLst>
          </p:cNvPr>
          <p:cNvSpPr txBox="1"/>
          <p:nvPr/>
        </p:nvSpPr>
        <p:spPr>
          <a:xfrm>
            <a:off x="846528" y="1504498"/>
            <a:ext cx="11714979" cy="481863"/>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sz="2000" b="1" dirty="0">
                <a:latin typeface="SimSun" panose="02010600030101010101" pitchFamily="2" charset="-122"/>
                <a:ea typeface="SimSun" panose="02010600030101010101" pitchFamily="2" charset="-122"/>
              </a:rPr>
              <a:t>内容商的收益</a:t>
            </a:r>
            <a:endParaRPr lang="en-US" altLang="zh-CN" sz="2000" b="1" dirty="0">
              <a:latin typeface="SimSun" panose="02010600030101010101" pitchFamily="2" charset="-122"/>
              <a:ea typeface="SimSun" panose="02010600030101010101" pitchFamily="2" charset="-122"/>
            </a:endParaRPr>
          </a:p>
        </p:txBody>
      </p:sp>
      <p:sp>
        <p:nvSpPr>
          <p:cNvPr id="13" name="TextBox 4">
            <a:extLst>
              <a:ext uri="{FF2B5EF4-FFF2-40B4-BE49-F238E27FC236}">
                <a16:creationId xmlns:a16="http://schemas.microsoft.com/office/drawing/2014/main" id="{6EB1B0A3-A530-744B-A7E2-3C9CBD573149}"/>
              </a:ext>
            </a:extLst>
          </p:cNvPr>
          <p:cNvSpPr txBox="1"/>
          <p:nvPr/>
        </p:nvSpPr>
        <p:spPr>
          <a:xfrm>
            <a:off x="846528" y="3265203"/>
            <a:ext cx="6226988" cy="481863"/>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sz="2000" b="1" dirty="0">
                <a:latin typeface="SimSun" panose="02010600030101010101" pitchFamily="2" charset="-122"/>
                <a:ea typeface="SimSun" panose="02010600030101010101" pitchFamily="2" charset="-122"/>
              </a:rPr>
              <a:t>内容商的预算分配问题可以建模为优化问题</a:t>
            </a:r>
            <a:endParaRPr lang="en-US" altLang="zh-CN" sz="2000" b="1" dirty="0">
              <a:latin typeface="SimSun" panose="02010600030101010101" pitchFamily="2" charset="-122"/>
              <a:ea typeface="SimSun" panose="02010600030101010101" pitchFamily="2" charset="-122"/>
            </a:endParaRPr>
          </a:p>
        </p:txBody>
      </p:sp>
      <p:pic>
        <p:nvPicPr>
          <p:cNvPr id="7" name="图片 6">
            <a:extLst>
              <a:ext uri="{FF2B5EF4-FFF2-40B4-BE49-F238E27FC236}">
                <a16:creationId xmlns:a16="http://schemas.microsoft.com/office/drawing/2014/main" id="{862F6BA5-C331-AB41-9A2E-52E3A93A3BCC}"/>
              </a:ext>
            </a:extLst>
          </p:cNvPr>
          <p:cNvPicPr>
            <a:picLocks noChangeAspect="1"/>
          </p:cNvPicPr>
          <p:nvPr/>
        </p:nvPicPr>
        <p:blipFill>
          <a:blip r:embed="rId4"/>
          <a:stretch>
            <a:fillRect/>
          </a:stretch>
        </p:blipFill>
        <p:spPr>
          <a:xfrm>
            <a:off x="2781402" y="3855158"/>
            <a:ext cx="5496142" cy="2076320"/>
          </a:xfrm>
          <a:prstGeom prst="rect">
            <a:avLst/>
          </a:prstGeom>
        </p:spPr>
      </p:pic>
      <p:sp>
        <p:nvSpPr>
          <p:cNvPr id="9" name="文本框 2">
            <a:extLst>
              <a:ext uri="{FF2B5EF4-FFF2-40B4-BE49-F238E27FC236}">
                <a16:creationId xmlns:a16="http://schemas.microsoft.com/office/drawing/2014/main" id="{BAC95035-774B-D74F-A777-9B9AC2EE3C98}"/>
              </a:ext>
            </a:extLst>
          </p:cNvPr>
          <p:cNvSpPr txBox="1"/>
          <p:nvPr/>
        </p:nvSpPr>
        <p:spPr>
          <a:xfrm>
            <a:off x="1649021" y="402469"/>
            <a:ext cx="7340471" cy="793487"/>
          </a:xfrm>
          <a:prstGeom prst="rect">
            <a:avLst/>
          </a:prstGeom>
          <a:noFill/>
        </p:spPr>
        <p:txBody>
          <a:bodyPr wrap="non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dirty="0">
                <a:latin typeface="SimSun" panose="02010600030101010101" pitchFamily="2" charset="-122"/>
                <a:ea typeface="SimSun" panose="02010600030101010101" pitchFamily="2" charset="-122"/>
              </a:rPr>
              <a:t>研究问题</a:t>
            </a:r>
            <a:r>
              <a:rPr lang="en-US" altLang="zh-CN" dirty="0">
                <a:latin typeface="SimSun" panose="02010600030101010101" pitchFamily="2" charset="-122"/>
                <a:ea typeface="SimSun" panose="02010600030101010101" pitchFamily="2" charset="-122"/>
              </a:rPr>
              <a:t>1:</a:t>
            </a:r>
            <a:r>
              <a:rPr lang="zh-CN" altLang="en-US" dirty="0">
                <a:latin typeface="SimSun" panose="02010600030101010101" pitchFamily="2" charset="-122"/>
                <a:ea typeface="SimSun" panose="02010600030101010101" pitchFamily="2" charset="-122"/>
              </a:rPr>
              <a:t> 带宽和缓存的预算分配</a:t>
            </a:r>
            <a:endParaRPr lang="en-US" altLang="zh-CN" dirty="0">
              <a:latin typeface="SimSun" panose="02010600030101010101" pitchFamily="2" charset="-122"/>
              <a:ea typeface="SimSun" panose="02010600030101010101" pitchFamily="2" charset="-122"/>
            </a:endParaRPr>
          </a:p>
        </p:txBody>
      </p:sp>
      <p:pic>
        <p:nvPicPr>
          <p:cNvPr id="2" name="图片 1">
            <a:extLst>
              <a:ext uri="{FF2B5EF4-FFF2-40B4-BE49-F238E27FC236}">
                <a16:creationId xmlns:a16="http://schemas.microsoft.com/office/drawing/2014/main" id="{4AFE9FCD-761A-314F-BEE7-CCC9A74C526D}"/>
              </a:ext>
            </a:extLst>
          </p:cNvPr>
          <p:cNvPicPr>
            <a:picLocks noChangeAspect="1"/>
          </p:cNvPicPr>
          <p:nvPr/>
        </p:nvPicPr>
        <p:blipFill>
          <a:blip r:embed="rId5"/>
          <a:stretch>
            <a:fillRect/>
          </a:stretch>
        </p:blipFill>
        <p:spPr>
          <a:xfrm>
            <a:off x="2335493" y="2210706"/>
            <a:ext cx="6146800" cy="558800"/>
          </a:xfrm>
          <a:prstGeom prst="rect">
            <a:avLst/>
          </a:prstGeom>
        </p:spPr>
      </p:pic>
      <p:sp>
        <p:nvSpPr>
          <p:cNvPr id="4" name="文本框 3">
            <a:extLst>
              <a:ext uri="{FF2B5EF4-FFF2-40B4-BE49-F238E27FC236}">
                <a16:creationId xmlns:a16="http://schemas.microsoft.com/office/drawing/2014/main" id="{DC6CA6A7-E45F-874D-B18B-5551D6B676D9}"/>
              </a:ext>
            </a:extLst>
          </p:cNvPr>
          <p:cNvSpPr txBox="1"/>
          <p:nvPr/>
        </p:nvSpPr>
        <p:spPr>
          <a:xfrm>
            <a:off x="3256638" y="2768559"/>
            <a:ext cx="1607736" cy="369332"/>
          </a:xfrm>
          <a:prstGeom prst="rect">
            <a:avLst/>
          </a:prstGeom>
          <a:noFill/>
        </p:spPr>
        <p:txBody>
          <a:bodyPr wrap="square" rtlCol="0">
            <a:spAutoFit/>
          </a:bodyPr>
          <a:lstStyle/>
          <a:p>
            <a:r>
              <a:rPr kumimoji="1" lang="zh-CN" altLang="en-US" dirty="0">
                <a:solidFill>
                  <a:srgbClr val="FF0000"/>
                </a:solidFill>
              </a:rPr>
              <a:t>用户观看收益</a:t>
            </a:r>
          </a:p>
        </p:txBody>
      </p:sp>
      <p:sp>
        <p:nvSpPr>
          <p:cNvPr id="12" name="文本框 11">
            <a:extLst>
              <a:ext uri="{FF2B5EF4-FFF2-40B4-BE49-F238E27FC236}">
                <a16:creationId xmlns:a16="http://schemas.microsoft.com/office/drawing/2014/main" id="{E247707A-15BE-F749-96D8-EB027C30D9A5}"/>
              </a:ext>
            </a:extLst>
          </p:cNvPr>
          <p:cNvSpPr txBox="1"/>
          <p:nvPr/>
        </p:nvSpPr>
        <p:spPr>
          <a:xfrm>
            <a:off x="5359853" y="2768559"/>
            <a:ext cx="1117699" cy="369332"/>
          </a:xfrm>
          <a:prstGeom prst="rect">
            <a:avLst/>
          </a:prstGeom>
          <a:noFill/>
        </p:spPr>
        <p:txBody>
          <a:bodyPr wrap="square" rtlCol="0">
            <a:spAutoFit/>
          </a:bodyPr>
          <a:lstStyle/>
          <a:p>
            <a:r>
              <a:rPr kumimoji="1" lang="zh-CN" altLang="en-US" dirty="0">
                <a:solidFill>
                  <a:srgbClr val="FF0000"/>
                </a:solidFill>
              </a:rPr>
              <a:t>带宽费用</a:t>
            </a:r>
          </a:p>
        </p:txBody>
      </p:sp>
      <p:sp>
        <p:nvSpPr>
          <p:cNvPr id="14" name="文本框 13">
            <a:extLst>
              <a:ext uri="{FF2B5EF4-FFF2-40B4-BE49-F238E27FC236}">
                <a16:creationId xmlns:a16="http://schemas.microsoft.com/office/drawing/2014/main" id="{4BEFD443-83D3-A84B-93AE-F2FFC73AC0BA}"/>
              </a:ext>
            </a:extLst>
          </p:cNvPr>
          <p:cNvSpPr txBox="1"/>
          <p:nvPr/>
        </p:nvSpPr>
        <p:spPr>
          <a:xfrm>
            <a:off x="7256169" y="2768559"/>
            <a:ext cx="1117699" cy="369332"/>
          </a:xfrm>
          <a:prstGeom prst="rect">
            <a:avLst/>
          </a:prstGeom>
          <a:noFill/>
        </p:spPr>
        <p:txBody>
          <a:bodyPr wrap="square" rtlCol="0">
            <a:spAutoFit/>
          </a:bodyPr>
          <a:lstStyle/>
          <a:p>
            <a:r>
              <a:rPr kumimoji="1" lang="zh-CN" altLang="en-US" dirty="0">
                <a:solidFill>
                  <a:srgbClr val="FF0000"/>
                </a:solidFill>
              </a:rPr>
              <a:t>缓存费用</a:t>
            </a:r>
          </a:p>
        </p:txBody>
      </p:sp>
      <p:sp>
        <p:nvSpPr>
          <p:cNvPr id="15" name="文本框 14">
            <a:extLst>
              <a:ext uri="{FF2B5EF4-FFF2-40B4-BE49-F238E27FC236}">
                <a16:creationId xmlns:a16="http://schemas.microsoft.com/office/drawing/2014/main" id="{789779C4-3781-A149-8EBD-616C45ECE5D0}"/>
              </a:ext>
            </a:extLst>
          </p:cNvPr>
          <p:cNvSpPr txBox="1"/>
          <p:nvPr/>
        </p:nvSpPr>
        <p:spPr>
          <a:xfrm>
            <a:off x="8277544" y="4751466"/>
            <a:ext cx="2317128" cy="369332"/>
          </a:xfrm>
          <a:prstGeom prst="rect">
            <a:avLst/>
          </a:prstGeom>
          <a:noFill/>
        </p:spPr>
        <p:txBody>
          <a:bodyPr wrap="square" rtlCol="0">
            <a:spAutoFit/>
          </a:bodyPr>
          <a:lstStyle/>
          <a:p>
            <a:r>
              <a:rPr kumimoji="1" lang="zh-CN" altLang="en-US" dirty="0">
                <a:solidFill>
                  <a:srgbClr val="FF0000"/>
                </a:solidFill>
              </a:rPr>
              <a:t>带宽和缓存容量约束</a:t>
            </a:r>
          </a:p>
        </p:txBody>
      </p:sp>
      <p:sp>
        <p:nvSpPr>
          <p:cNvPr id="16" name="文本框 15">
            <a:extLst>
              <a:ext uri="{FF2B5EF4-FFF2-40B4-BE49-F238E27FC236}">
                <a16:creationId xmlns:a16="http://schemas.microsoft.com/office/drawing/2014/main" id="{BC3A1225-8647-5F42-966B-297DFFF736A2}"/>
              </a:ext>
            </a:extLst>
          </p:cNvPr>
          <p:cNvSpPr txBox="1"/>
          <p:nvPr/>
        </p:nvSpPr>
        <p:spPr>
          <a:xfrm>
            <a:off x="8277544" y="5468733"/>
            <a:ext cx="2317128" cy="369332"/>
          </a:xfrm>
          <a:prstGeom prst="rect">
            <a:avLst/>
          </a:prstGeom>
          <a:noFill/>
        </p:spPr>
        <p:txBody>
          <a:bodyPr wrap="square" rtlCol="0">
            <a:spAutoFit/>
          </a:bodyPr>
          <a:lstStyle/>
          <a:p>
            <a:r>
              <a:rPr kumimoji="1" lang="zh-CN" altLang="en-US" dirty="0">
                <a:solidFill>
                  <a:srgbClr val="FF0000"/>
                </a:solidFill>
              </a:rPr>
              <a:t>预算约束</a:t>
            </a:r>
          </a:p>
        </p:txBody>
      </p:sp>
    </p:spTree>
    <p:extLst>
      <p:ext uri="{BB962C8B-B14F-4D97-AF65-F5344CB8AC3E}">
        <p14:creationId xmlns:p14="http://schemas.microsoft.com/office/powerpoint/2010/main" val="248752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2" name="文本框 2">
            <a:extLst>
              <a:ext uri="{FF2B5EF4-FFF2-40B4-BE49-F238E27FC236}">
                <a16:creationId xmlns:a16="http://schemas.microsoft.com/office/drawing/2014/main" id="{74517826-943B-0A49-843C-9A0F75669F9D}"/>
              </a:ext>
            </a:extLst>
          </p:cNvPr>
          <p:cNvSpPr txBox="1"/>
          <p:nvPr/>
        </p:nvSpPr>
        <p:spPr>
          <a:xfrm>
            <a:off x="1611377" y="379707"/>
            <a:ext cx="2954655" cy="793487"/>
          </a:xfrm>
          <a:prstGeom prst="rect">
            <a:avLst/>
          </a:prstGeom>
          <a:noFill/>
        </p:spPr>
        <p:txBody>
          <a:bodyPr wrap="none" rtlCol="0">
            <a:spAutoFit/>
          </a:bodyPr>
          <a:lstStyle>
            <a:defPPr>
              <a:defRPr lang="en-US"/>
            </a:defPPr>
            <a:lvl1pPr>
              <a:lnSpc>
                <a:spcPct val="150000"/>
              </a:lnSpc>
              <a:defRPr sz="3600">
                <a:latin typeface="SimSun" panose="02010600030101010101" pitchFamily="2" charset="-122"/>
                <a:ea typeface="SimSun" panose="02010600030101010101" pitchFamily="2" charset="-122"/>
              </a:defRPr>
            </a:lvl1pPr>
          </a:lstStyle>
          <a:p>
            <a:r>
              <a:rPr lang="zh-CN" altLang="en-US" dirty="0"/>
              <a:t>仿真结果分析</a:t>
            </a:r>
            <a:endParaRPr lang="en-US" altLang="zh-CN" dirty="0"/>
          </a:p>
        </p:txBody>
      </p:sp>
      <p:sp>
        <p:nvSpPr>
          <p:cNvPr id="6" name="TextBox 4">
            <a:extLst>
              <a:ext uri="{FF2B5EF4-FFF2-40B4-BE49-F238E27FC236}">
                <a16:creationId xmlns:a16="http://schemas.microsoft.com/office/drawing/2014/main" id="{F46B7760-0AD6-5146-BC38-5F9032F740A8}"/>
              </a:ext>
            </a:extLst>
          </p:cNvPr>
          <p:cNvSpPr txBox="1"/>
          <p:nvPr/>
        </p:nvSpPr>
        <p:spPr>
          <a:xfrm>
            <a:off x="7993665" y="1390685"/>
            <a:ext cx="4031024" cy="1866858"/>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sz="2000" b="1" dirty="0">
                <a:latin typeface="SimSun" panose="02010600030101010101" pitchFamily="2" charset="-122"/>
                <a:ea typeface="SimSun" panose="02010600030101010101" pitchFamily="2" charset="-122"/>
              </a:rPr>
              <a:t>整体趋势分析</a:t>
            </a:r>
            <a:endParaRPr lang="en-US" altLang="zh-CN" sz="2000" b="1"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随着预算的线性增长，两类资源呈现不同的增长趋势</a:t>
            </a:r>
            <a:endParaRPr lang="en-US" altLang="zh-CN" sz="20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endParaRPr lang="en-US" altLang="zh-CN" sz="2000" dirty="0">
              <a:latin typeface="SimSun" panose="02010600030101010101" pitchFamily="2" charset="-122"/>
              <a:ea typeface="SimSun" panose="02010600030101010101" pitchFamily="2" charset="-122"/>
            </a:endParaRPr>
          </a:p>
        </p:txBody>
      </p:sp>
      <p:pic>
        <p:nvPicPr>
          <p:cNvPr id="5" name="图片 4">
            <a:extLst>
              <a:ext uri="{FF2B5EF4-FFF2-40B4-BE49-F238E27FC236}">
                <a16:creationId xmlns:a16="http://schemas.microsoft.com/office/drawing/2014/main" id="{CAF4DCAF-FC38-394A-A5CF-96991764A609}"/>
              </a:ext>
            </a:extLst>
          </p:cNvPr>
          <p:cNvPicPr>
            <a:picLocks noChangeAspect="1"/>
          </p:cNvPicPr>
          <p:nvPr/>
        </p:nvPicPr>
        <p:blipFill rotWithShape="1">
          <a:blip r:embed="rId4"/>
          <a:srcRect t="9435"/>
          <a:stretch/>
        </p:blipFill>
        <p:spPr>
          <a:xfrm>
            <a:off x="6338558" y="3584760"/>
            <a:ext cx="5293881" cy="3196287"/>
          </a:xfrm>
          <a:prstGeom prst="rect">
            <a:avLst/>
          </a:prstGeom>
        </p:spPr>
      </p:pic>
      <p:sp>
        <p:nvSpPr>
          <p:cNvPr id="9" name="TextBox 4">
            <a:extLst>
              <a:ext uri="{FF2B5EF4-FFF2-40B4-BE49-F238E27FC236}">
                <a16:creationId xmlns:a16="http://schemas.microsoft.com/office/drawing/2014/main" id="{D6051494-78B5-0F40-A4EB-45BB540E1A3C}"/>
              </a:ext>
            </a:extLst>
          </p:cNvPr>
          <p:cNvSpPr txBox="1"/>
          <p:nvPr/>
        </p:nvSpPr>
        <p:spPr>
          <a:xfrm>
            <a:off x="1551814" y="1201757"/>
            <a:ext cx="9179248" cy="2328523"/>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sz="2000" b="1" dirty="0">
                <a:latin typeface="SimSun" panose="02010600030101010101" pitchFamily="2" charset="-122"/>
                <a:ea typeface="SimSun" panose="02010600030101010101" pitchFamily="2" charset="-122"/>
              </a:rPr>
              <a:t>仿真参数设置</a:t>
            </a:r>
            <a:endParaRPr lang="en-US" altLang="zh-CN" sz="2000" b="1"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带宽价格 </a:t>
            </a:r>
            <a:endParaRPr lang="en-US" altLang="zh-CN" sz="20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缓存价格</a:t>
            </a:r>
            <a:endParaRPr lang="en-US" altLang="zh-CN" sz="2000" dirty="0">
              <a:latin typeface="SimSun" panose="02010600030101010101" pitchFamily="2" charset="-122"/>
              <a:ea typeface="SimSun" panose="02010600030101010101" pitchFamily="2" charset="-122"/>
            </a:endParaRPr>
          </a:p>
          <a:p>
            <a:pPr marL="285750" indent="-285750">
              <a:lnSpc>
                <a:spcPct val="15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缓存命中率</a:t>
            </a:r>
            <a:r>
              <a:rPr lang="en-US" altLang="zh-CN" sz="2000" dirty="0">
                <a:latin typeface="SimSun" panose="02010600030101010101" pitchFamily="2" charset="-122"/>
                <a:ea typeface="SimSun" panose="02010600030101010101" pitchFamily="2" charset="-122"/>
              </a:rPr>
              <a:t>(</a:t>
            </a:r>
            <a:r>
              <a:rPr lang="en-US" altLang="zh-CN" sz="2000" dirty="0" err="1">
                <a:latin typeface="SimSun" panose="02010600030101010101" pitchFamily="2" charset="-122"/>
                <a:ea typeface="SimSun" panose="02010600030101010101" pitchFamily="2" charset="-122"/>
              </a:rPr>
              <a:t>zipf</a:t>
            </a:r>
            <a:r>
              <a:rPr lang="zh-CN" altLang="en-US" sz="2000" dirty="0">
                <a:latin typeface="SimSun" panose="02010600030101010101" pitchFamily="2" charset="-122"/>
                <a:ea typeface="SimSun" panose="02010600030101010101" pitchFamily="2" charset="-122"/>
              </a:rPr>
              <a:t>分布</a:t>
            </a:r>
            <a:r>
              <a:rPr lang="en-US" altLang="zh-CN" sz="2000" dirty="0">
                <a:latin typeface="SimSun" panose="02010600030101010101" pitchFamily="2" charset="-122"/>
                <a:ea typeface="SimSun" panose="02010600030101010101" pitchFamily="2" charset="-122"/>
              </a:rPr>
              <a:t>)</a:t>
            </a:r>
          </a:p>
          <a:p>
            <a:pPr marL="285750" indent="-285750">
              <a:lnSpc>
                <a:spcPct val="15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单位视频收益</a:t>
            </a:r>
            <a:endParaRPr lang="en-US" altLang="zh-CN" sz="2000" dirty="0">
              <a:latin typeface="SimSun" panose="02010600030101010101" pitchFamily="2" charset="-122"/>
              <a:ea typeface="SimSun" panose="02010600030101010101" pitchFamily="2" charset="-122"/>
            </a:endParaRPr>
          </a:p>
        </p:txBody>
      </p:sp>
      <p:pic>
        <p:nvPicPr>
          <p:cNvPr id="7" name="图片 6">
            <a:extLst>
              <a:ext uri="{FF2B5EF4-FFF2-40B4-BE49-F238E27FC236}">
                <a16:creationId xmlns:a16="http://schemas.microsoft.com/office/drawing/2014/main" id="{84A87B53-2F03-454E-838E-1A2ED7B649EE}"/>
              </a:ext>
            </a:extLst>
          </p:cNvPr>
          <p:cNvPicPr>
            <a:picLocks noChangeAspect="1"/>
          </p:cNvPicPr>
          <p:nvPr/>
        </p:nvPicPr>
        <p:blipFill>
          <a:blip r:embed="rId5"/>
          <a:stretch>
            <a:fillRect/>
          </a:stretch>
        </p:blipFill>
        <p:spPr>
          <a:xfrm>
            <a:off x="3494987" y="1762995"/>
            <a:ext cx="3437081" cy="358468"/>
          </a:xfrm>
          <a:prstGeom prst="rect">
            <a:avLst/>
          </a:prstGeom>
        </p:spPr>
      </p:pic>
      <p:pic>
        <p:nvPicPr>
          <p:cNvPr id="10" name="图片 9">
            <a:extLst>
              <a:ext uri="{FF2B5EF4-FFF2-40B4-BE49-F238E27FC236}">
                <a16:creationId xmlns:a16="http://schemas.microsoft.com/office/drawing/2014/main" id="{AAABFE95-4C6C-C54D-9295-AC0D711A4C2E}"/>
              </a:ext>
            </a:extLst>
          </p:cNvPr>
          <p:cNvPicPr>
            <a:picLocks noChangeAspect="1"/>
          </p:cNvPicPr>
          <p:nvPr/>
        </p:nvPicPr>
        <p:blipFill>
          <a:blip r:embed="rId6"/>
          <a:stretch>
            <a:fillRect/>
          </a:stretch>
        </p:blipFill>
        <p:spPr>
          <a:xfrm>
            <a:off x="3494987" y="2121463"/>
            <a:ext cx="1914237" cy="445171"/>
          </a:xfrm>
          <a:prstGeom prst="rect">
            <a:avLst/>
          </a:prstGeom>
        </p:spPr>
      </p:pic>
      <p:pic>
        <p:nvPicPr>
          <p:cNvPr id="13" name="图片 12">
            <a:extLst>
              <a:ext uri="{FF2B5EF4-FFF2-40B4-BE49-F238E27FC236}">
                <a16:creationId xmlns:a16="http://schemas.microsoft.com/office/drawing/2014/main" id="{109866E5-5912-C141-8EF1-C5413DA296BC}"/>
              </a:ext>
            </a:extLst>
          </p:cNvPr>
          <p:cNvPicPr>
            <a:picLocks noChangeAspect="1"/>
          </p:cNvPicPr>
          <p:nvPr/>
        </p:nvPicPr>
        <p:blipFill>
          <a:blip r:embed="rId7"/>
          <a:stretch>
            <a:fillRect/>
          </a:stretch>
        </p:blipFill>
        <p:spPr>
          <a:xfrm>
            <a:off x="4452105" y="2688285"/>
            <a:ext cx="3901209" cy="473224"/>
          </a:xfrm>
          <a:prstGeom prst="rect">
            <a:avLst/>
          </a:prstGeom>
        </p:spPr>
      </p:pic>
      <p:pic>
        <p:nvPicPr>
          <p:cNvPr id="14" name="图片 13">
            <a:extLst>
              <a:ext uri="{FF2B5EF4-FFF2-40B4-BE49-F238E27FC236}">
                <a16:creationId xmlns:a16="http://schemas.microsoft.com/office/drawing/2014/main" id="{44613EAD-89F7-E543-8AF0-BECB768F9BBE}"/>
              </a:ext>
            </a:extLst>
          </p:cNvPr>
          <p:cNvPicPr>
            <a:picLocks noChangeAspect="1"/>
          </p:cNvPicPr>
          <p:nvPr/>
        </p:nvPicPr>
        <p:blipFill>
          <a:blip r:embed="rId8"/>
          <a:stretch>
            <a:fillRect/>
          </a:stretch>
        </p:blipFill>
        <p:spPr>
          <a:xfrm>
            <a:off x="3579355" y="3101963"/>
            <a:ext cx="865801" cy="416034"/>
          </a:xfrm>
          <a:prstGeom prst="rect">
            <a:avLst/>
          </a:prstGeom>
        </p:spPr>
      </p:pic>
      <p:pic>
        <p:nvPicPr>
          <p:cNvPr id="19" name="图片 18">
            <a:extLst>
              <a:ext uri="{FF2B5EF4-FFF2-40B4-BE49-F238E27FC236}">
                <a16:creationId xmlns:a16="http://schemas.microsoft.com/office/drawing/2014/main" id="{45D5E5FF-D995-E14A-81A0-A9FE66F497EB}"/>
              </a:ext>
            </a:extLst>
          </p:cNvPr>
          <p:cNvPicPr>
            <a:picLocks noChangeAspect="1"/>
          </p:cNvPicPr>
          <p:nvPr/>
        </p:nvPicPr>
        <p:blipFill>
          <a:blip r:embed="rId9"/>
          <a:stretch>
            <a:fillRect/>
          </a:stretch>
        </p:blipFill>
        <p:spPr>
          <a:xfrm>
            <a:off x="1214923" y="3528033"/>
            <a:ext cx="5004365" cy="3336243"/>
          </a:xfrm>
          <a:prstGeom prst="rect">
            <a:avLst/>
          </a:prstGeom>
        </p:spPr>
      </p:pic>
    </p:spTree>
    <p:extLst>
      <p:ext uri="{BB962C8B-B14F-4D97-AF65-F5344CB8AC3E}">
        <p14:creationId xmlns:p14="http://schemas.microsoft.com/office/powerpoint/2010/main" val="319103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3">
            <a:extLst>
              <a:ext uri="{FF2B5EF4-FFF2-40B4-BE49-F238E27FC236}">
                <a16:creationId xmlns:a16="http://schemas.microsoft.com/office/drawing/2014/main" id="{E25FD3D9-9175-B043-8C12-BBCEA280BF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244" y="93928"/>
            <a:ext cx="1410570" cy="1410570"/>
          </a:xfrm>
          <a:prstGeom prst="ellipse">
            <a:avLst/>
          </a:prstGeom>
          <a:ln>
            <a:noFill/>
          </a:ln>
          <a:effectLst>
            <a:softEdge rad="112500"/>
          </a:effectLst>
        </p:spPr>
      </p:pic>
      <p:cxnSp>
        <p:nvCxnSpPr>
          <p:cNvPr id="8" name="Straight Connector 7">
            <a:extLst>
              <a:ext uri="{FF2B5EF4-FFF2-40B4-BE49-F238E27FC236}">
                <a16:creationId xmlns:a16="http://schemas.microsoft.com/office/drawing/2014/main" id="{F53C4E78-0DAA-8644-8AA3-114AEA6B3788}"/>
              </a:ext>
            </a:extLst>
          </p:cNvPr>
          <p:cNvCxnSpPr>
            <a:cxnSpLocks/>
          </p:cNvCxnSpPr>
          <p:nvPr/>
        </p:nvCxnSpPr>
        <p:spPr>
          <a:xfrm>
            <a:off x="1551814" y="1221258"/>
            <a:ext cx="9179248" cy="0"/>
          </a:xfrm>
          <a:prstGeom prst="line">
            <a:avLst/>
          </a:prstGeom>
          <a:ln w="57150">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文本框 2">
            <a:extLst>
              <a:ext uri="{FF2B5EF4-FFF2-40B4-BE49-F238E27FC236}">
                <a16:creationId xmlns:a16="http://schemas.microsoft.com/office/drawing/2014/main" id="{25C219DB-1A91-7E44-924A-DF199990B7FC}"/>
              </a:ext>
            </a:extLst>
          </p:cNvPr>
          <p:cNvSpPr txBox="1"/>
          <p:nvPr/>
        </p:nvSpPr>
        <p:spPr>
          <a:xfrm>
            <a:off x="1649021" y="402469"/>
            <a:ext cx="6186309" cy="793487"/>
          </a:xfrm>
          <a:prstGeom prst="rect">
            <a:avLst/>
          </a:prstGeom>
          <a:noFill/>
        </p:spPr>
        <p:txBody>
          <a:bodyPr wrap="non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150000"/>
              </a:lnSpc>
            </a:pPr>
            <a:r>
              <a:rPr lang="zh-CN" altLang="en-US" dirty="0">
                <a:latin typeface="SimSun" panose="02010600030101010101" pitchFamily="2" charset="-122"/>
                <a:ea typeface="SimSun" panose="02010600030101010101" pitchFamily="2" charset="-122"/>
              </a:rPr>
              <a:t>研究问题</a:t>
            </a:r>
            <a:r>
              <a:rPr lang="en-US" altLang="zh-CN" dirty="0">
                <a:latin typeface="SimSun" panose="02010600030101010101" pitchFamily="2" charset="-122"/>
                <a:ea typeface="SimSun" panose="02010600030101010101" pitchFamily="2" charset="-122"/>
              </a:rPr>
              <a:t>2:</a:t>
            </a:r>
            <a:r>
              <a:rPr lang="zh-CN" altLang="en-US" dirty="0">
                <a:latin typeface="SimSun" panose="02010600030101010101" pitchFamily="2" charset="-122"/>
                <a:ea typeface="SimSun" panose="02010600030101010101" pitchFamily="2" charset="-122"/>
              </a:rPr>
              <a:t>视频广告投放策略</a:t>
            </a:r>
            <a:endParaRPr lang="en-US" altLang="zh-CN" dirty="0">
              <a:latin typeface="SimSun" panose="02010600030101010101" pitchFamily="2" charset="-122"/>
              <a:ea typeface="SimSun" panose="02010600030101010101" pitchFamily="2" charset="-122"/>
            </a:endParaRPr>
          </a:p>
        </p:txBody>
      </p:sp>
      <p:sp>
        <p:nvSpPr>
          <p:cNvPr id="11" name="TextBox 4">
            <a:extLst>
              <a:ext uri="{FF2B5EF4-FFF2-40B4-BE49-F238E27FC236}">
                <a16:creationId xmlns:a16="http://schemas.microsoft.com/office/drawing/2014/main" id="{04AFBB61-6619-0942-BB02-E07F284A4561}"/>
              </a:ext>
            </a:extLst>
          </p:cNvPr>
          <p:cNvSpPr txBox="1"/>
          <p:nvPr/>
        </p:nvSpPr>
        <p:spPr>
          <a:xfrm>
            <a:off x="1506375" y="1136236"/>
            <a:ext cx="9179248" cy="2199385"/>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200000"/>
              </a:lnSpc>
            </a:pPr>
            <a:r>
              <a:rPr lang="zh-CN" altLang="en-US" sz="2000" b="1" dirty="0">
                <a:latin typeface="SimSun" panose="02010600030101010101" pitchFamily="2" charset="-122"/>
                <a:ea typeface="SimSun" panose="02010600030101010101" pitchFamily="2" charset="-122"/>
              </a:rPr>
              <a:t>视频中插入一定比例的广告</a:t>
            </a:r>
            <a:endParaRPr lang="en-US" altLang="zh-CN" sz="2000" b="1" dirty="0">
              <a:latin typeface="SimSun" panose="02010600030101010101" pitchFamily="2" charset="-122"/>
              <a:ea typeface="SimSun" panose="02010600030101010101" pitchFamily="2" charset="-122"/>
            </a:endParaRPr>
          </a:p>
          <a:p>
            <a:pPr marL="285750" indent="-285750">
              <a:lnSpc>
                <a:spcPct val="20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a:p>
            <a:pPr marL="285750" indent="-285750">
              <a:lnSpc>
                <a:spcPct val="20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投放视频广告，由广告主支付费用</a:t>
            </a:r>
            <a:endParaRPr lang="en-US" altLang="zh-CN" sz="2000" dirty="0">
              <a:latin typeface="SimSun" panose="02010600030101010101" pitchFamily="2" charset="-122"/>
              <a:ea typeface="SimSun" panose="02010600030101010101" pitchFamily="2" charset="-122"/>
            </a:endParaRPr>
          </a:p>
          <a:p>
            <a:pPr marL="285750" indent="-285750">
              <a:lnSpc>
                <a:spcPct val="20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广告投放比例会使得用户离开视频观看系统</a:t>
            </a:r>
            <a:endParaRPr lang="en-US" altLang="zh-CN" sz="2000" dirty="0">
              <a:latin typeface="SimSun" panose="02010600030101010101" pitchFamily="2" charset="-122"/>
              <a:ea typeface="SimSun" panose="02010600030101010101" pitchFamily="2" charset="-122"/>
            </a:endParaRPr>
          </a:p>
          <a:p>
            <a:pPr marL="800100" lvl="1" indent="-342900">
              <a:lnSpc>
                <a:spcPct val="20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a:p>
            <a:pPr marL="800100" lvl="1" indent="-342900">
              <a:lnSpc>
                <a:spcPct val="20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p:txBody>
      </p:sp>
      <p:sp>
        <p:nvSpPr>
          <p:cNvPr id="13" name="TextBox 4">
            <a:extLst>
              <a:ext uri="{FF2B5EF4-FFF2-40B4-BE49-F238E27FC236}">
                <a16:creationId xmlns:a16="http://schemas.microsoft.com/office/drawing/2014/main" id="{6EB1B0A3-A530-744B-A7E2-3C9CBD573149}"/>
              </a:ext>
            </a:extLst>
          </p:cNvPr>
          <p:cNvSpPr txBox="1"/>
          <p:nvPr/>
        </p:nvSpPr>
        <p:spPr>
          <a:xfrm>
            <a:off x="1551815" y="3335621"/>
            <a:ext cx="9179247" cy="1583832"/>
          </a:xfrm>
          <a:prstGeom prst="rect">
            <a:avLst/>
          </a:prstGeom>
          <a:noFill/>
        </p:spPr>
        <p:txBody>
          <a:bodyPr wrap="square" rtlCol="0">
            <a:spAutoFit/>
          </a:bodyPr>
          <a:lstStyle>
            <a:defPPr>
              <a:defRPr lang="en-US"/>
            </a:defPPr>
            <a:lvl1pPr>
              <a:defRPr sz="3600">
                <a:latin typeface="Weibei SC" panose="03000800000000000000" pitchFamily="66" charset="-128"/>
                <a:ea typeface="Weibei SC" panose="03000800000000000000" pitchFamily="66" charset="-128"/>
              </a:defRPr>
            </a:lvl1pPr>
          </a:lstStyle>
          <a:p>
            <a:pPr>
              <a:lnSpc>
                <a:spcPct val="200000"/>
              </a:lnSpc>
            </a:pPr>
            <a:r>
              <a:rPr lang="zh-CN" altLang="en-US" sz="2000" b="1" dirty="0">
                <a:latin typeface="SimSun" panose="02010600030101010101" pitchFamily="2" charset="-122"/>
                <a:ea typeface="SimSun" panose="02010600030101010101" pitchFamily="2" charset="-122"/>
              </a:rPr>
              <a:t>盈利：用户观看的视频量、视频中的广告占比</a:t>
            </a:r>
            <a:endParaRPr lang="en-US" altLang="zh-CN" sz="2000" b="1" dirty="0">
              <a:latin typeface="SimSun" panose="02010600030101010101" pitchFamily="2" charset="-122"/>
              <a:ea typeface="SimSun" panose="02010600030101010101" pitchFamily="2" charset="-122"/>
            </a:endParaRPr>
          </a:p>
          <a:p>
            <a:pPr marL="285750" indent="-285750">
              <a:lnSpc>
                <a:spcPct val="200000"/>
              </a:lnSpc>
              <a:buFont typeface="Arial" panose="020B0604020202020204" pitchFamily="34" charset="0"/>
              <a:buChar char="•"/>
            </a:pPr>
            <a:r>
              <a:rPr lang="zh-CN" altLang="en-US" sz="2000" dirty="0">
                <a:latin typeface="SimSun" panose="02010600030101010101" pitchFamily="2" charset="-122"/>
                <a:ea typeface="SimSun" panose="02010600030101010101" pitchFamily="2" charset="-122"/>
              </a:rPr>
              <a:t>广告投放</a:t>
            </a:r>
            <a:r>
              <a:rPr lang="zh-CN" altLang="en-US" sz="2000" dirty="0">
                <a:solidFill>
                  <a:srgbClr val="FF0000"/>
                </a:solidFill>
                <a:latin typeface="SimSun" panose="02010600030101010101" pitchFamily="2" charset="-122"/>
                <a:ea typeface="SimSun" panose="02010600030101010101" pitchFamily="2" charset="-122"/>
              </a:rPr>
              <a:t>比例越高</a:t>
            </a:r>
            <a:r>
              <a:rPr lang="zh-CN" altLang="en-US" sz="2000" dirty="0">
                <a:latin typeface="SimSun" panose="02010600030101010101" pitchFamily="2" charset="-122"/>
                <a:ea typeface="SimSun" panose="02010600030101010101" pitchFamily="2" charset="-122"/>
              </a:rPr>
              <a:t>，</a:t>
            </a:r>
            <a:r>
              <a:rPr lang="zh-CN" altLang="en-US" sz="2000" dirty="0">
                <a:solidFill>
                  <a:srgbClr val="FF0000"/>
                </a:solidFill>
                <a:latin typeface="SimSun" panose="02010600030101010101" pitchFamily="2" charset="-122"/>
                <a:ea typeface="SimSun" panose="02010600030101010101" pitchFamily="2" charset="-122"/>
              </a:rPr>
              <a:t>收益越高</a:t>
            </a:r>
            <a:r>
              <a:rPr lang="zh-CN" altLang="en-US" sz="2000" dirty="0">
                <a:latin typeface="SimSun" panose="02010600030101010101" pitchFamily="2" charset="-122"/>
                <a:ea typeface="SimSun" panose="02010600030101010101" pitchFamily="2" charset="-122"/>
              </a:rPr>
              <a:t>，但是</a:t>
            </a:r>
            <a:r>
              <a:rPr lang="zh-CN" altLang="en-US" sz="2000" dirty="0">
                <a:solidFill>
                  <a:srgbClr val="FF0000"/>
                </a:solidFill>
                <a:latin typeface="SimSun" panose="02010600030101010101" pitchFamily="2" charset="-122"/>
                <a:ea typeface="SimSun" panose="02010600030101010101" pitchFamily="2" charset="-122"/>
              </a:rPr>
              <a:t>用户观看概率降低</a:t>
            </a:r>
            <a:endParaRPr lang="en-US" altLang="zh-CN" sz="300" dirty="0">
              <a:solidFill>
                <a:srgbClr val="FF0000"/>
              </a:solidFill>
              <a:latin typeface="SimSun" panose="02010600030101010101" pitchFamily="2" charset="-122"/>
              <a:ea typeface="SimSun" panose="02010600030101010101" pitchFamily="2" charset="-122"/>
            </a:endParaRPr>
          </a:p>
          <a:p>
            <a:pPr marL="800100" lvl="1" indent="-342900">
              <a:lnSpc>
                <a:spcPct val="20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a:p>
            <a:pPr marL="800100" lvl="1" indent="-342900">
              <a:lnSpc>
                <a:spcPct val="20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a:p>
            <a:pPr marL="800100" lvl="1" indent="-342900">
              <a:lnSpc>
                <a:spcPct val="200000"/>
              </a:lnSpc>
              <a:buFont typeface="Arial" panose="020B0604020202020204" pitchFamily="34" charset="0"/>
              <a:buChar char="•"/>
            </a:pPr>
            <a:endParaRPr lang="en-US" altLang="zh-CN" sz="300" dirty="0">
              <a:latin typeface="SimSun" panose="02010600030101010101" pitchFamily="2" charset="-122"/>
              <a:ea typeface="SimSun" panose="02010600030101010101" pitchFamily="2" charset="-122"/>
            </a:endParaRPr>
          </a:p>
        </p:txBody>
      </p:sp>
      <p:pic>
        <p:nvPicPr>
          <p:cNvPr id="18" name="图片 17">
            <a:extLst>
              <a:ext uri="{FF2B5EF4-FFF2-40B4-BE49-F238E27FC236}">
                <a16:creationId xmlns:a16="http://schemas.microsoft.com/office/drawing/2014/main" id="{3F42B94E-2AEB-A940-AEA1-FFC83EEF16F7}"/>
              </a:ext>
            </a:extLst>
          </p:cNvPr>
          <p:cNvPicPr>
            <a:picLocks noChangeAspect="1"/>
          </p:cNvPicPr>
          <p:nvPr/>
        </p:nvPicPr>
        <p:blipFill>
          <a:blip r:embed="rId4"/>
          <a:stretch>
            <a:fillRect/>
          </a:stretch>
        </p:blipFill>
        <p:spPr>
          <a:xfrm>
            <a:off x="7127452" y="1923325"/>
            <a:ext cx="4025900" cy="508000"/>
          </a:xfrm>
          <a:prstGeom prst="rect">
            <a:avLst/>
          </a:prstGeom>
        </p:spPr>
      </p:pic>
    </p:spTree>
    <p:extLst>
      <p:ext uri="{BB962C8B-B14F-4D97-AF65-F5344CB8AC3E}">
        <p14:creationId xmlns:p14="http://schemas.microsoft.com/office/powerpoint/2010/main" val="491910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23104</TotalTime>
  <Words>1883</Words>
  <Application>Microsoft Macintosh PowerPoint</Application>
  <PresentationFormat>宽屏</PresentationFormat>
  <Paragraphs>264</Paragraphs>
  <Slides>16</Slides>
  <Notes>15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方正大标宋简体</vt:lpstr>
      <vt:lpstr>SimSun</vt:lpstr>
      <vt:lpstr>KaiTi</vt:lpstr>
      <vt:lpstr>Kaiti SC</vt:lpstr>
      <vt:lpstr>Weibei SC</vt:lpstr>
      <vt:lpstr>Arial</vt:lpstr>
      <vt:lpstr>Calibri</vt:lpstr>
      <vt:lpstr>Calibri Light</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zhangcy4660@sina.com</dc:creator>
  <cp:lastModifiedBy>Chenyue Zhang (Alumni)</cp:lastModifiedBy>
  <cp:revision>227</cp:revision>
  <dcterms:created xsi:type="dcterms:W3CDTF">2019-10-14T18:44:12Z</dcterms:created>
  <dcterms:modified xsi:type="dcterms:W3CDTF">2021-05-21T09:04:44Z</dcterms:modified>
</cp:coreProperties>
</file>